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6" r:id="rId2"/>
    <p:sldId id="264" r:id="rId3"/>
    <p:sldId id="277" r:id="rId4"/>
    <p:sldId id="311" r:id="rId5"/>
    <p:sldId id="292" r:id="rId6"/>
    <p:sldId id="314" r:id="rId7"/>
    <p:sldId id="270" r:id="rId8"/>
    <p:sldId id="282" r:id="rId9"/>
    <p:sldId id="290" r:id="rId10"/>
    <p:sldId id="371" r:id="rId11"/>
    <p:sldId id="373" r:id="rId12"/>
    <p:sldId id="374" r:id="rId13"/>
    <p:sldId id="375" r:id="rId14"/>
    <p:sldId id="377" r:id="rId15"/>
    <p:sldId id="378" r:id="rId16"/>
    <p:sldId id="379" r:id="rId17"/>
    <p:sldId id="380" r:id="rId18"/>
    <p:sldId id="381" r:id="rId19"/>
    <p:sldId id="372" r:id="rId20"/>
    <p:sldId id="306" r:id="rId21"/>
    <p:sldId id="305" r:id="rId22"/>
    <p:sldId id="340" r:id="rId23"/>
    <p:sldId id="382" r:id="rId24"/>
    <p:sldId id="285" r:id="rId25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0B5"/>
    <a:srgbClr val="C9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51" autoAdjust="0"/>
    <p:restoredTop sz="80757" autoAdjust="0"/>
  </p:normalViewPr>
  <p:slideViewPr>
    <p:cSldViewPr snapToGrid="0" snapToObjects="1" showGuides="1">
      <p:cViewPr>
        <p:scale>
          <a:sx n="95" d="100"/>
          <a:sy n="95" d="100"/>
        </p:scale>
        <p:origin x="-1080" y="-440"/>
      </p:cViewPr>
      <p:guideLst>
        <p:guide orient="horz" pos="460"/>
        <p:guide pos="5467"/>
        <p:guide pos="2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19010-867A-3649-B440-B70719330A1D}" type="datetimeFigureOut">
              <a:rPr lang="en-US" smtClean="0"/>
              <a:pPr/>
              <a:t>10/23/12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F81E9-30E6-8D41-A22E-E6CA941789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nb-NO" dirty="0" smtClean="0"/>
              <a:t>Tusen</a:t>
            </a:r>
            <a:r>
              <a:rPr lang="nb-NO" baseline="0" dirty="0" smtClean="0"/>
              <a:t> takk for at vi fikk lov til komme her i dag</a:t>
            </a:r>
          </a:p>
          <a:p>
            <a:pPr marL="171450" indent="-171450">
              <a:buFont typeface="Arial"/>
              <a:buChar char="•"/>
            </a:pPr>
            <a:r>
              <a:rPr lang="nb-NO" baseline="0" dirty="0" smtClean="0"/>
              <a:t>Foredragsholdere presenterer seg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1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nb-N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Endelig får vi anvendt det vi har lært under studiene.</a:t>
            </a:r>
          </a:p>
          <a:p>
            <a:pPr marL="171450" indent="-171450">
              <a:buFont typeface="Arial"/>
              <a:buChar char="•"/>
            </a:pPr>
            <a:r>
              <a:rPr lang="nb-N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Allerede første dagen ble vi satt ut i et prosjekt sammen med erfarne </a:t>
            </a:r>
            <a:r>
              <a:rPr lang="nb-NO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BEKKere</a:t>
            </a:r>
            <a:r>
              <a:rPr lang="nb-N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nb-N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lærer mye på egen hånd, og det er alltid noen til å hjelpe deg om du står fast.</a:t>
            </a:r>
          </a:p>
          <a:p>
            <a:pPr marL="171450" indent="-171450">
              <a:buFont typeface="Arial"/>
              <a:buChar char="•"/>
            </a:pPr>
            <a:r>
              <a:rPr lang="nb-N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 utvikler slipper du nå å gjøre “alt”. Egne </a:t>
            </a:r>
            <a:r>
              <a:rPr lang="nb-NO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funkere</a:t>
            </a:r>
            <a:r>
              <a:rPr lang="nb-N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på mange prosjekter.</a:t>
            </a:r>
          </a:p>
          <a:p>
            <a:pPr marL="171450" indent="-171450">
              <a:buFont typeface="Arial"/>
              <a:buChar char="•"/>
            </a:pPr>
            <a:r>
              <a:rPr lang="nb-NO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Mange spennende prosjekter, mulig å flytte på seg. Prosjektleder, arkitekt, m. m.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1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nb-NO" dirty="0" smtClean="0"/>
              <a:t>BEKK har helt klart vært det riktige valget for meg.</a:t>
            </a:r>
          </a:p>
          <a:p>
            <a:pPr marL="171450" indent="-171450">
              <a:buFont typeface="Arial"/>
              <a:buChar char="•"/>
            </a:pPr>
            <a:r>
              <a:rPr lang="nb-NO" dirty="0" smtClean="0"/>
              <a:t>Jeg gleder meg til å gå på jobb hver dag!</a:t>
            </a:r>
          </a:p>
          <a:p>
            <a:pPr marL="171450" indent="-171450">
              <a:buFont typeface="Arial"/>
              <a:buChar char="•"/>
            </a:pPr>
            <a:r>
              <a:rPr lang="nb-NO" dirty="0" smtClean="0"/>
              <a:t>Konsulentbransjen gir deg muligheten til å jobbe på svært mange spennende prosjekter i løpet av kort tid. Du får muligheten til å jobbe med mange mennesker.</a:t>
            </a:r>
          </a:p>
          <a:p>
            <a:pPr marL="628650" lvl="1" indent="-171450">
              <a:buFont typeface="Arial"/>
              <a:buChar char="•"/>
            </a:pPr>
            <a:r>
              <a:rPr lang="nb-NO" dirty="0" smtClean="0"/>
              <a:t>Du styrer din egen CV, hvor vil du i karrieren, </a:t>
            </a:r>
            <a:r>
              <a:rPr lang="nb-NO" dirty="0" err="1" smtClean="0"/>
              <a:t>teknologimessig</a:t>
            </a:r>
            <a:r>
              <a:rPr lang="nb-NO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nb-NO" dirty="0" smtClean="0"/>
              <a:t>BEKK er faglig inspirerende, sosialt og fleksibelt.</a:t>
            </a:r>
          </a:p>
          <a:p>
            <a:pPr marL="628650" lvl="1" indent="-171450">
              <a:buFont typeface="Arial"/>
              <a:buChar char="•"/>
            </a:pPr>
            <a:r>
              <a:rPr lang="nb-NO" dirty="0" smtClean="0"/>
              <a:t>Faglige samlinger, mat og øl etter fredagsmøter, svært fleksibelt om man trenger det.</a:t>
            </a:r>
          </a:p>
          <a:p>
            <a:pPr marL="171450" indent="-171450">
              <a:buFont typeface="Arial"/>
              <a:buChar char="•"/>
            </a:pPr>
            <a:r>
              <a:rPr lang="nb-NO" dirty="0" smtClean="0"/>
              <a:t>BEKK spirit arrangerer julebord, sommerfester, hytteturer og mye annet! Idrettsgrupper (fotball, gym, squash, x-files ++)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74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nb-NO" dirty="0" smtClean="0"/>
              <a:t>Et</a:t>
            </a:r>
            <a:r>
              <a:rPr lang="nb-NO" baseline="0" dirty="0" smtClean="0"/>
              <a:t> stort apparat sørger for at du trives og kommer godt i gang</a:t>
            </a:r>
          </a:p>
          <a:p>
            <a:pPr marL="171450" indent="-171450">
              <a:buFont typeface="Arial"/>
              <a:buChar char="•"/>
            </a:pPr>
            <a:r>
              <a:rPr lang="nb-NO" baseline="0" dirty="0" smtClean="0"/>
              <a:t>Du får en fadder som enten er på samme prosjekt som deg eller som er i samme faggruppe</a:t>
            </a:r>
          </a:p>
          <a:p>
            <a:pPr marL="171450" indent="-171450">
              <a:buFont typeface="Arial"/>
              <a:buChar char="•"/>
            </a:pPr>
            <a:r>
              <a:rPr lang="nb-NO" baseline="0" dirty="0" smtClean="0"/>
              <a:t>Det er så mye sosialt du kan være med på at du blir nødt til å velge…</a:t>
            </a:r>
          </a:p>
          <a:p>
            <a:endParaRPr lang="en-US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61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nb-NO" dirty="0" smtClean="0"/>
              <a:t>Litt over en uke på herlige Lyngør</a:t>
            </a:r>
          </a:p>
          <a:p>
            <a:pPr marL="171450" indent="-171450">
              <a:buFont typeface="Arial"/>
              <a:buChar char="•"/>
            </a:pPr>
            <a:r>
              <a:rPr lang="nb-NO" dirty="0" smtClean="0"/>
              <a:t>Foredrag og workshops hver dag</a:t>
            </a:r>
          </a:p>
          <a:p>
            <a:pPr marL="628650" lvl="1" indent="-171450">
              <a:buFont typeface="Arial"/>
              <a:buChar char="•"/>
            </a:pPr>
            <a:r>
              <a:rPr lang="nb-NO" dirty="0" smtClean="0"/>
              <a:t>Bli kjent med BEKK og </a:t>
            </a:r>
            <a:r>
              <a:rPr lang="nb-NO" smtClean="0"/>
              <a:t>kulturen der</a:t>
            </a:r>
          </a:p>
          <a:p>
            <a:pPr marL="171450" lvl="0" indent="-171450">
              <a:buFont typeface="Arial"/>
              <a:buChar char="•"/>
            </a:pPr>
            <a:r>
              <a:rPr lang="nb-NO" smtClean="0"/>
              <a:t>Team-</a:t>
            </a:r>
            <a:r>
              <a:rPr lang="nb-NO" dirty="0" err="1" smtClean="0"/>
              <a:t>building</a:t>
            </a:r>
            <a:endParaRPr lang="nb-NO" dirty="0" smtClean="0"/>
          </a:p>
          <a:p>
            <a:pPr marL="171450" indent="-171450">
              <a:buFont typeface="Arial"/>
              <a:buChar char="•"/>
            </a:pPr>
            <a:r>
              <a:rPr lang="nb-NO" dirty="0" smtClean="0"/>
              <a:t>Case fra “reell” kunde hvor vi fikk omsatt teori til praksis</a:t>
            </a:r>
          </a:p>
          <a:p>
            <a:pPr marL="628650" lvl="1" indent="-171450">
              <a:buFont typeface="Arial"/>
              <a:buChar char="•"/>
            </a:pPr>
            <a:r>
              <a:rPr lang="nb-NO" dirty="0" smtClean="0"/>
              <a:t>Kunne gjøre de uunngåelige tabbene vi ikke har lyst til å gjøre på prosjekt</a:t>
            </a:r>
          </a:p>
          <a:p>
            <a:pPr marL="171450" indent="-171450">
              <a:buFont typeface="Arial"/>
              <a:buChar char="•"/>
            </a:pPr>
            <a:r>
              <a:rPr lang="nb-NO" dirty="0" smtClean="0"/>
              <a:t>Sosiale aktiviteter hver dag</a:t>
            </a:r>
          </a:p>
          <a:p>
            <a:pPr marL="628650" lvl="1" indent="-171450">
              <a:buFont typeface="Arial"/>
              <a:buChar char="•"/>
            </a:pPr>
            <a:r>
              <a:rPr lang="nb-NO" dirty="0" smtClean="0"/>
              <a:t>Svært godt kjent med alle andre nyansatte og en del seniors. Stort nettverk!</a:t>
            </a:r>
          </a:p>
          <a:p>
            <a:pPr marL="171450" indent="-171450">
              <a:buFont typeface="Arial"/>
              <a:buChar char="•"/>
            </a:pPr>
            <a:r>
              <a:rPr lang="nb-NO" dirty="0" smtClean="0"/>
              <a:t>Gøy, lærerikt og slitsomt!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47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Benytt anledningen til å snakke med oss under middagen etterpå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8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15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8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46%</a:t>
            </a:r>
            <a:r>
              <a:rPr lang="nb-NO" baseline="0" dirty="0" smtClean="0"/>
              <a:t> fra NTNU (ikke bare </a:t>
            </a:r>
            <a:r>
              <a:rPr lang="nb-NO" baseline="0" dirty="0" err="1" smtClean="0"/>
              <a:t>Siv.ing</a:t>
            </a:r>
            <a:r>
              <a:rPr lang="nb-NO" baseline="0" dirty="0" smtClean="0"/>
              <a:t>. Også mange fra Informatikk)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84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 det noen som har spørsmål?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nb-NO" dirty="0" smtClean="0"/>
              <a:t>Spørsmål</a:t>
            </a:r>
            <a:r>
              <a:rPr lang="nb-NO" baseline="0" dirty="0" smtClean="0"/>
              <a:t> imens eivind rigger opp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31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nb-NO" dirty="0" smtClean="0"/>
              <a:t>Målet</a:t>
            </a:r>
            <a:r>
              <a:rPr lang="nb-NO" baseline="0" dirty="0" smtClean="0"/>
              <a:t> vårt i dag er å overbevise dere om at konsulentyrket er utrolig spennende, og om at BEKK er en drømmearbeidsplass.</a:t>
            </a:r>
          </a:p>
          <a:p>
            <a:pPr marL="171450" indent="-171450">
              <a:buFont typeface="Arial"/>
              <a:buChar char="•"/>
            </a:pPr>
            <a:r>
              <a:rPr lang="nb-NO" baseline="0" dirty="0" smtClean="0"/>
              <a:t>Det er også et mål å få snakket med så mange som mulig av dere og svare på de spørsmålene dere måtte ha.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4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Bekk Consulting AS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norsk</a:t>
            </a:r>
            <a:r>
              <a:rPr lang="en-US" dirty="0" smtClean="0"/>
              <a:t> </a:t>
            </a:r>
            <a:r>
              <a:rPr lang="en-US" dirty="0" err="1" smtClean="0"/>
              <a:t>konsulentselskap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etablert</a:t>
            </a:r>
            <a:r>
              <a:rPr lang="en-US" baseline="0" dirty="0" smtClean="0"/>
              <a:t> I 2000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err="1" smtClean="0"/>
              <a:t>Består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310 </a:t>
            </a:r>
            <a:r>
              <a:rPr lang="en-US" baseline="0" dirty="0" err="1" smtClean="0"/>
              <a:t>unge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mennesker</a:t>
            </a:r>
            <a:endParaRPr lang="nb-NO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De </a:t>
            </a:r>
            <a:r>
              <a:rPr lang="en-US" dirty="0" err="1" smtClean="0"/>
              <a:t>fleste</a:t>
            </a:r>
            <a:r>
              <a:rPr lang="en-US" baseline="0" dirty="0" smtClean="0"/>
              <a:t> i BEKK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utdannelse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master,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bachelornivå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BEKK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vokst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organisk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ansatt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gjennom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søknadsprosess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oppkjøp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Vi </a:t>
            </a:r>
            <a:r>
              <a:rPr lang="en-US" dirty="0" err="1" smtClean="0"/>
              <a:t>gjennomfører</a:t>
            </a:r>
            <a:r>
              <a:rPr lang="en-US" dirty="0" smtClean="0"/>
              <a:t> </a:t>
            </a:r>
            <a:r>
              <a:rPr lang="en-US" dirty="0" err="1" smtClean="0"/>
              <a:t>prosjekter</a:t>
            </a:r>
            <a:r>
              <a:rPr lang="en-US" baseline="0" dirty="0" smtClean="0"/>
              <a:t> </a:t>
            </a:r>
            <a:r>
              <a:rPr lang="en-US" dirty="0" err="1" smtClean="0"/>
              <a:t>innen</a:t>
            </a:r>
            <a:r>
              <a:rPr lang="en-US" dirty="0" smtClean="0"/>
              <a:t> </a:t>
            </a:r>
            <a:r>
              <a:rPr lang="en-US" dirty="0" err="1" smtClean="0"/>
              <a:t>områdene</a:t>
            </a:r>
            <a:r>
              <a:rPr lang="en-US" dirty="0" smtClean="0"/>
              <a:t> </a:t>
            </a:r>
            <a:r>
              <a:rPr lang="en-US" dirty="0" err="1" smtClean="0"/>
              <a:t>strategisk</a:t>
            </a:r>
            <a:r>
              <a:rPr lang="en-US" dirty="0" smtClean="0"/>
              <a:t> </a:t>
            </a:r>
            <a:r>
              <a:rPr lang="en-US" dirty="0" err="1" smtClean="0"/>
              <a:t>rådgivning</a:t>
            </a:r>
            <a:r>
              <a:rPr lang="en-US" dirty="0" smtClean="0"/>
              <a:t>, </a:t>
            </a:r>
            <a:r>
              <a:rPr lang="en-US" dirty="0" err="1" smtClean="0"/>
              <a:t>utvikling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IT-</a:t>
            </a:r>
            <a:r>
              <a:rPr lang="en-US" dirty="0" err="1" smtClean="0"/>
              <a:t>systemer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design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digitale</a:t>
            </a:r>
            <a:r>
              <a:rPr lang="en-US" dirty="0" smtClean="0"/>
              <a:t> </a:t>
            </a:r>
            <a:r>
              <a:rPr lang="en-US" dirty="0" err="1" smtClean="0"/>
              <a:t>tjenester</a:t>
            </a:r>
            <a:r>
              <a:rPr lang="en-US" dirty="0" smtClean="0"/>
              <a:t>.</a:t>
            </a:r>
            <a:endParaRPr lang="nb-NO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dirty="0" smtClean="0"/>
              <a:t>Vi</a:t>
            </a:r>
            <a:r>
              <a:rPr lang="nb-NO" baseline="0" dirty="0" smtClean="0"/>
              <a:t> leverer tjenester innen tre hovedområder: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baseline="0" dirty="0" smtClean="0"/>
              <a:t>Management </a:t>
            </a:r>
            <a:r>
              <a:rPr lang="nb-NO" baseline="0" dirty="0" err="1" smtClean="0"/>
              <a:t>consulting</a:t>
            </a:r>
            <a:endParaRPr lang="nb-NO" baseline="0" dirty="0" smtClean="0"/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baseline="0" dirty="0" smtClean="0"/>
              <a:t>Technology </a:t>
            </a:r>
            <a:r>
              <a:rPr lang="nb-NO" baseline="0" dirty="0" err="1" smtClean="0"/>
              <a:t>consulting</a:t>
            </a:r>
            <a:endParaRPr lang="nb-NO" baseline="0" dirty="0" smtClean="0"/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baseline="0" dirty="0" smtClean="0"/>
              <a:t>Interactive </a:t>
            </a:r>
            <a:r>
              <a:rPr lang="nb-NO" baseline="0" dirty="0" err="1" smtClean="0"/>
              <a:t>consulting</a:t>
            </a:r>
            <a:endParaRPr lang="nb-NO" baseline="0" dirty="0" smtClean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baseline="0" dirty="0" smtClean="0"/>
              <a:t>Gi eksempler fra hver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1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Da BEKK ble startet</a:t>
            </a:r>
            <a:r>
              <a:rPr lang="nb-NO" baseline="0" dirty="0" smtClean="0"/>
              <a:t> var en viktig føring at vi skulle skape vår drømmearbeidsplass:</a:t>
            </a:r>
          </a:p>
          <a:p>
            <a:pPr marL="171450" indent="-171450">
              <a:buFont typeface="Arial"/>
              <a:buChar char="•"/>
            </a:pPr>
            <a:r>
              <a:rPr lang="nb-NO" baseline="0" dirty="0" smtClean="0"/>
              <a:t>Vi skulle skape et faglig dyktig miljø. For flinke folk ønsker å jobbe med andre flinke folk.</a:t>
            </a:r>
          </a:p>
          <a:p>
            <a:pPr marL="171450" indent="-171450">
              <a:buFont typeface="Arial"/>
              <a:buChar char="•"/>
            </a:pPr>
            <a:r>
              <a:rPr lang="nb-NO" baseline="0" dirty="0" smtClean="0"/>
              <a:t>Vi skulle være jordnære og gode samarbeidspartnere for våre kunder</a:t>
            </a:r>
          </a:p>
          <a:p>
            <a:pPr marL="171450" indent="-171450">
              <a:buFont typeface="Arial"/>
              <a:buChar char="•"/>
            </a:pPr>
            <a:r>
              <a:rPr lang="nb-NO" baseline="0" dirty="0" smtClean="0"/>
              <a:t>Og vi skulle ha det gøy</a:t>
            </a:r>
          </a:p>
          <a:p>
            <a:pPr marL="171450" indent="-171450">
              <a:buFont typeface="Arial"/>
              <a:buChar char="•"/>
            </a:pPr>
            <a:endParaRPr lang="nb-NO" baseline="0" dirty="0" smtClean="0"/>
          </a:p>
          <a:p>
            <a:pPr marL="0" indent="0">
              <a:buFont typeface="Arial"/>
              <a:buNone/>
            </a:pPr>
            <a:r>
              <a:rPr lang="nb-NO" baseline="0" dirty="0" smtClean="0"/>
              <a:t>Vi skulle også være en arbeidsplass hvor det var mulig å kombinere spennende prosjekter og et familieliv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9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OLAV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9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OLAV</a:t>
            </a:r>
          </a:p>
          <a:p>
            <a:endParaRPr lang="en-US" dirty="0" smtClean="0"/>
          </a:p>
          <a:p>
            <a:r>
              <a:rPr lang="en-US" dirty="0" err="1" smtClean="0"/>
              <a:t>Gulltaggen</a:t>
            </a:r>
            <a:r>
              <a:rPr lang="en-US" dirty="0" smtClean="0"/>
              <a:t> / </a:t>
            </a:r>
            <a:r>
              <a:rPr lang="en-US" dirty="0" err="1" smtClean="0"/>
              <a:t>beste</a:t>
            </a:r>
            <a:r>
              <a:rPr lang="en-US" dirty="0" smtClean="0"/>
              <a:t> </a:t>
            </a:r>
            <a:r>
              <a:rPr lang="en-US" dirty="0" err="1" smtClean="0"/>
              <a:t>nyttetjeneste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12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OLAV 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Farmandprisen</a:t>
            </a:r>
            <a:r>
              <a:rPr lang="nb-NO" baseline="0" dirty="0" smtClean="0"/>
              <a:t> for: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nb-NO" sz="1400" dirty="0" err="1" smtClean="0">
                <a:solidFill>
                  <a:schemeClr val="tx1"/>
                </a:solidFill>
              </a:rPr>
              <a:t>posten.no</a:t>
            </a:r>
            <a:r>
              <a:rPr lang="nb-NO" sz="1400" dirty="0" smtClean="0">
                <a:solidFill>
                  <a:schemeClr val="tx1"/>
                </a:solidFill>
              </a:rPr>
              <a:t> (beste nettsted, ikke-børsnoterte selskap)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240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Denne</a:t>
            </a:r>
            <a:r>
              <a:rPr lang="nb-NO" baseline="0" dirty="0" smtClean="0"/>
              <a:t> seksjonen bør p</a:t>
            </a:r>
            <a:r>
              <a:rPr lang="nb-NO" dirty="0" smtClean="0"/>
              <a:t>resenteres av en konsulent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F81E9-30E6-8D41-A22E-E6CA941789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4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11817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702132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242741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11817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702132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242741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87343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ksjons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85365" y="572664"/>
            <a:ext cx="5755341" cy="3165619"/>
          </a:xfrm>
          <a:noFill/>
        </p:spPr>
        <p:txBody>
          <a:bodyPr lIns="90000" anchor="b">
            <a:noAutofit/>
          </a:bodyPr>
          <a:lstStyle>
            <a:lvl1pPr algn="ctr">
              <a:lnSpc>
                <a:spcPct val="100000"/>
              </a:lnSpc>
              <a:defRPr sz="3200" baseline="0">
                <a:solidFill>
                  <a:schemeClr val="accent1"/>
                </a:solidFill>
              </a:defRPr>
            </a:lvl1pPr>
          </a:lstStyle>
          <a:p>
            <a:r>
              <a:rPr lang="en-US" noProof="0" dirty="0" smtClean="0"/>
              <a:t>&lt;</a:t>
            </a:r>
            <a:r>
              <a:rPr lang="en-US" noProof="0" dirty="0" err="1" smtClean="0"/>
              <a:t>Tittel</a:t>
            </a:r>
            <a:r>
              <a:rPr lang="en-US" noProof="0" dirty="0" smtClean="0"/>
              <a:t>, </a:t>
            </a:r>
            <a:r>
              <a:rPr lang="en-US" noProof="0" dirty="0" err="1" smtClean="0"/>
              <a:t>seksjonsforside</a:t>
            </a:r>
            <a:r>
              <a:rPr lang="en-US" noProof="0" dirty="0" smtClean="0"/>
              <a:t>&gt;</a:t>
            </a:r>
            <a:endParaRPr lang="nb-NO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685366" y="3805516"/>
            <a:ext cx="5737411" cy="11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6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xmlns:p14="http://schemas.microsoft.com/office/powerpoint/2010/main" spd="med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34258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219633"/>
            <a:ext cx="3887992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219633"/>
            <a:ext cx="38664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376732"/>
            <a:ext cx="3995996" cy="3613420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376732"/>
            <a:ext cx="3996000" cy="3613420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866789" cy="230832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cap="none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76754"/>
            <a:ext cx="1866789" cy="230832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cap="none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8180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094" y="1219633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866789" cy="230832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cap="none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219633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76754"/>
            <a:ext cx="1866789" cy="230832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cap="none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219633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76754"/>
            <a:ext cx="1866789" cy="230832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cap="none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377951"/>
            <a:ext cx="2556000" cy="455368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377951"/>
            <a:ext cx="2556000" cy="455368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377951"/>
            <a:ext cx="2556000" cy="455368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616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67340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67340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67340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124787"/>
            <a:ext cx="1866789" cy="230832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cap="none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124787"/>
            <a:ext cx="1866789" cy="230832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cap="none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124787"/>
            <a:ext cx="1866789" cy="230832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cap="none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68" y="1040586"/>
            <a:ext cx="8229600" cy="3956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92" r:id="rId4"/>
    <p:sldLayoutId id="2147483689" r:id="rId5"/>
    <p:sldLayoutId id="2147483693" r:id="rId6"/>
    <p:sldLayoutId id="2147483688" r:id="rId7"/>
    <p:sldLayoutId id="2147483684" r:id="rId8"/>
    <p:sldLayoutId id="2147483685" r:id="rId9"/>
    <p:sldLayoutId id="2147483686" r:id="rId10"/>
    <p:sldLayoutId id="2147483696" r:id="rId11"/>
    <p:sldLayoutId id="2147483695" r:id="rId12"/>
    <p:sldLayoutId id="2147483697" r:id="rId13"/>
    <p:sldLayoutId id="2147483691" r:id="rId14"/>
    <p:sldLayoutId id="2147483687" r:id="rId15"/>
    <p:sldLayoutId id="2147483694" r:id="rId16"/>
    <p:sldLayoutId id="2147483665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1700" b="0" i="1" kern="1200" cap="all" spc="20" baseline="0">
          <a:solidFill>
            <a:srgbClr val="FD5158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400" kern="1200" baseline="0">
          <a:solidFill>
            <a:srgbClr val="C9C0B5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rgbClr val="C9C0B5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rgbClr val="C9C0B5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3.wdp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ekk-s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89" y="2060336"/>
            <a:ext cx="2836333" cy="6911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1453" y="291933"/>
            <a:ext cx="8342919" cy="328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3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4736338" cy="261610"/>
          </a:xfrm>
        </p:spPr>
        <p:txBody>
          <a:bodyPr/>
          <a:lstStyle/>
          <a:p>
            <a:r>
              <a:rPr lang="nb-NO" dirty="0" smtClean="0"/>
              <a:t>God balanse i vår kundeportefølje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918663" y="2643413"/>
            <a:ext cx="1207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accent3"/>
                </a:solidFill>
              </a:rPr>
              <a:t>OFFENTLIG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0991" y="2417637"/>
            <a:ext cx="1054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accent4"/>
                </a:solidFill>
                <a:latin typeface="Century Gothic"/>
                <a:cs typeface="Century Gothic"/>
              </a:rPr>
              <a:t>51%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2774" y="2643413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accent3"/>
                </a:solidFill>
              </a:rPr>
              <a:t>PRIVAT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8216" y="2417637"/>
            <a:ext cx="1054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accent4"/>
                </a:solidFill>
                <a:latin typeface="Century Gothic"/>
                <a:cs typeface="Century Gothic"/>
              </a:rPr>
              <a:t>49%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33106" y="2081655"/>
            <a:ext cx="3121690" cy="249238"/>
          </a:xfrm>
          <a:prstGeom prst="rect">
            <a:avLst/>
          </a:prstGeom>
          <a:solidFill>
            <a:srgbClr val="C9C0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56472" y="2081655"/>
            <a:ext cx="3121690" cy="2492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flipV="1">
            <a:off x="4697449" y="2271031"/>
            <a:ext cx="287663" cy="126735"/>
          </a:xfrm>
          <a:prstGeom prst="triangle">
            <a:avLst/>
          </a:prstGeom>
          <a:solidFill>
            <a:srgbClr val="887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 flipV="1">
            <a:off x="4107621" y="2271031"/>
            <a:ext cx="287663" cy="126735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4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2516253" cy="261610"/>
          </a:xfrm>
        </p:spPr>
        <p:txBody>
          <a:bodyPr/>
          <a:lstStyle/>
          <a:p>
            <a:r>
              <a:rPr lang="en-US" dirty="0" err="1" smtClean="0"/>
              <a:t>Noe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vi </a:t>
            </a:r>
            <a:r>
              <a:rPr lang="en-US" dirty="0" err="1" smtClean="0"/>
              <a:t>gjør</a:t>
            </a:r>
            <a:endParaRPr lang="en-US" dirty="0"/>
          </a:p>
        </p:txBody>
      </p:sp>
      <p:pic>
        <p:nvPicPr>
          <p:cNvPr id="7" name="Picture 6" descr="Apple-27-Display.png"/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424" y="1340557"/>
            <a:ext cx="4192978" cy="3215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378" y="1523849"/>
            <a:ext cx="3779797" cy="2173264"/>
          </a:xfrm>
          <a:prstGeom prst="rect">
            <a:avLst/>
          </a:prstGeom>
        </p:spPr>
      </p:pic>
      <p:pic>
        <p:nvPicPr>
          <p:cNvPr id="9" name="Picture 8" descr="Apple-27-Display.png"/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446" y="1340557"/>
            <a:ext cx="4192978" cy="3215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499" y="1542392"/>
            <a:ext cx="3760611" cy="21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2516253" cy="261610"/>
          </a:xfrm>
        </p:spPr>
        <p:txBody>
          <a:bodyPr/>
          <a:lstStyle/>
          <a:p>
            <a:r>
              <a:rPr lang="en-US" dirty="0" err="1" smtClean="0"/>
              <a:t>Noe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vi </a:t>
            </a:r>
            <a:r>
              <a:rPr lang="en-US" dirty="0" err="1" smtClean="0"/>
              <a:t>gjør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5310" y="1362588"/>
            <a:ext cx="8580587" cy="3269144"/>
            <a:chOff x="316990" y="1262815"/>
            <a:chExt cx="8610081" cy="3280382"/>
          </a:xfrm>
        </p:grpSpPr>
        <p:pic>
          <p:nvPicPr>
            <p:cNvPr id="8" name="Picture 7" descr="Apple-27-Display.png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90" y="1262815"/>
              <a:ext cx="4277924" cy="3280382"/>
            </a:xfrm>
            <a:prstGeom prst="rect">
              <a:avLst/>
            </a:prstGeom>
          </p:spPr>
        </p:pic>
        <p:pic>
          <p:nvPicPr>
            <p:cNvPr id="7" name="Picture 6" descr="Apple-27-Display.png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9147" y="1262815"/>
              <a:ext cx="4277924" cy="328038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4222" y="1556397"/>
            <a:ext cx="3880556" cy="2229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11" y="1568440"/>
            <a:ext cx="3812822" cy="22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 Min oversikt i nettbank priva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7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7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1344542" cy="261610"/>
          </a:xfrm>
        </p:spPr>
        <p:txBody>
          <a:bodyPr/>
          <a:lstStyle/>
          <a:p>
            <a:r>
              <a:rPr lang="en-US" dirty="0" err="1" smtClean="0"/>
              <a:t>Ny</a:t>
            </a:r>
            <a:r>
              <a:rPr lang="en-US" dirty="0" smtClean="0"/>
              <a:t> I BEKK</a:t>
            </a:r>
            <a:endParaRPr lang="en-US" dirty="0"/>
          </a:p>
        </p:txBody>
      </p:sp>
      <p:pic>
        <p:nvPicPr>
          <p:cNvPr id="5" name="Picture 4" descr="6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07" y="1269986"/>
            <a:ext cx="2981099" cy="298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65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4374496" cy="261610"/>
          </a:xfrm>
        </p:spPr>
        <p:txBody>
          <a:bodyPr/>
          <a:lstStyle/>
          <a:p>
            <a:r>
              <a:rPr lang="nb-NO" dirty="0">
                <a:cs typeface="FedraSerifB Bold"/>
              </a:rPr>
              <a:t>Overgangen fra studier til jobb</a:t>
            </a:r>
          </a:p>
        </p:txBody>
      </p:sp>
      <p:pic>
        <p:nvPicPr>
          <p:cNvPr id="5" name="Picture Placeholder 2" descr="Bekk dag-2-1287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6" b="6932"/>
          <a:stretch/>
        </p:blipFill>
        <p:spPr>
          <a:xfrm>
            <a:off x="464671" y="1023938"/>
            <a:ext cx="8211017" cy="39735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2325" y="3347764"/>
            <a:ext cx="3424526" cy="147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algn="ctr"/>
            <a:endParaRPr lang="nb-NO" sz="160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6410" y="3466997"/>
            <a:ext cx="3145930" cy="136059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nb-NO" sz="1400" dirty="0" smtClean="0"/>
              <a:t>Teori blir praksis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nb-NO" sz="1400" dirty="0"/>
              <a:t>Læring hver </a:t>
            </a:r>
            <a:r>
              <a:rPr lang="nb-NO" sz="1400" dirty="0" smtClean="0"/>
              <a:t>dag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nb-NO" sz="1400" dirty="0" smtClean="0"/>
              <a:t>Samarbeid med andre fagområder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nb-NO" sz="1400" dirty="0" smtClean="0"/>
              <a:t>Mange muligheter karrieremessig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375396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4833014" cy="261610"/>
          </a:xfrm>
        </p:spPr>
        <p:txBody>
          <a:bodyPr/>
          <a:lstStyle/>
          <a:p>
            <a:r>
              <a:rPr lang="nb-NO" dirty="0"/>
              <a:t>Bekk var det riktige valget for meg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nb-NO" dirty="0">
                <a:latin typeface="Georgia" pitchFamily="18" charset="0"/>
              </a:rPr>
              <a:t>Inspirerende – jobber med mange av de aller beste i bransjen.</a:t>
            </a:r>
          </a:p>
          <a:p>
            <a:pPr marL="285750" indent="-285750">
              <a:buFont typeface="Arial"/>
              <a:buChar char="•"/>
            </a:pPr>
            <a:r>
              <a:rPr lang="nb-NO" dirty="0">
                <a:latin typeface="Georgia" pitchFamily="18" charset="0"/>
              </a:rPr>
              <a:t>Gøy på jobb!</a:t>
            </a:r>
          </a:p>
          <a:p>
            <a:pPr marL="285750" indent="-285750">
              <a:buFont typeface="Arial"/>
              <a:buChar char="•"/>
            </a:pPr>
            <a:r>
              <a:rPr lang="nb-NO" dirty="0">
                <a:latin typeface="Georgia" pitchFamily="18" charset="0"/>
              </a:rPr>
              <a:t>Du bestemmer selv i hvilken retning du ønsker å utvikle deg.</a:t>
            </a:r>
          </a:p>
          <a:p>
            <a:pPr marL="285750" indent="-285750">
              <a:buFont typeface="Arial"/>
              <a:buChar char="•"/>
            </a:pPr>
            <a:r>
              <a:rPr lang="nb-NO" dirty="0">
                <a:latin typeface="Georgia" pitchFamily="18" charset="0"/>
              </a:rPr>
              <a:t>Sosiale arrangementer i regi av BEKK Spirit</a:t>
            </a:r>
          </a:p>
          <a:p>
            <a:pPr marL="285750" indent="-285750">
              <a:buFont typeface="Arial"/>
              <a:buChar char="•"/>
            </a:pPr>
            <a:r>
              <a:rPr lang="nb-NO" dirty="0">
                <a:latin typeface="Georgia" pitchFamily="18" charset="0"/>
              </a:rPr>
              <a:t>Fleksibilitet og balanse mellom arbeid og </a:t>
            </a:r>
            <a:r>
              <a:rPr lang="nb-NO" dirty="0" smtClean="0">
                <a:latin typeface="Georgia" pitchFamily="18" charset="0"/>
              </a:rPr>
              <a:t>privatliv</a:t>
            </a:r>
            <a:endParaRPr lang="nb-NO" dirty="0">
              <a:latin typeface="Georgia" pitchFamily="18" charset="0"/>
            </a:endParaRPr>
          </a:p>
        </p:txBody>
      </p:sp>
      <p:pic>
        <p:nvPicPr>
          <p:cNvPr id="6" name="Picture Placeholder 5" descr="Bekk dag-1-0812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r="4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789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ekk dag-1-0310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3" b="6943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642325" y="2284379"/>
            <a:ext cx="2678785" cy="257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algn="ctr"/>
            <a:endParaRPr lang="nb-NO" sz="16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6410" y="2693352"/>
            <a:ext cx="1802888" cy="24081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nb-NO" sz="1400" dirty="0" err="1" smtClean="0">
                <a:latin typeface="Georgia" pitchFamily="18" charset="0"/>
              </a:rPr>
              <a:t>Bootcamp</a:t>
            </a:r>
            <a:endParaRPr lang="nb-NO" sz="1400" dirty="0" smtClean="0">
              <a:latin typeface="Georgia" pitchFamily="18" charset="0"/>
            </a:endParaRPr>
          </a:p>
          <a:p>
            <a:pPr>
              <a:lnSpc>
                <a:spcPct val="70000"/>
              </a:lnSpc>
            </a:pPr>
            <a:r>
              <a:rPr lang="nb-NO" sz="1400" dirty="0" smtClean="0">
                <a:latin typeface="Georgia" pitchFamily="18" charset="0"/>
              </a:rPr>
              <a:t>Fadder</a:t>
            </a:r>
            <a:endParaRPr lang="nb-NO" sz="1400" dirty="0">
              <a:latin typeface="Georgia" pitchFamily="18" charset="0"/>
            </a:endParaRPr>
          </a:p>
          <a:p>
            <a:pPr>
              <a:lnSpc>
                <a:spcPct val="70000"/>
              </a:lnSpc>
            </a:pPr>
            <a:r>
              <a:rPr lang="nb-NO" sz="1400" dirty="0" err="1">
                <a:latin typeface="Georgia" pitchFamily="18" charset="0"/>
              </a:rPr>
              <a:t>Oppstartsprogram</a:t>
            </a:r>
            <a:r>
              <a:rPr lang="nb-NO" sz="1400" dirty="0">
                <a:latin typeface="Georgia" pitchFamily="18" charset="0"/>
              </a:rPr>
              <a:t> </a:t>
            </a:r>
            <a:endParaRPr lang="nb-NO" sz="1400" dirty="0" smtClean="0">
              <a:latin typeface="Georgia" pitchFamily="18" charset="0"/>
            </a:endParaRPr>
          </a:p>
          <a:p>
            <a:pPr>
              <a:lnSpc>
                <a:spcPct val="70000"/>
              </a:lnSpc>
            </a:pPr>
            <a:r>
              <a:rPr lang="nb-NO" sz="1400" dirty="0" smtClean="0">
                <a:latin typeface="Georgia" pitchFamily="18" charset="0"/>
              </a:rPr>
              <a:t>Faglige </a:t>
            </a:r>
            <a:r>
              <a:rPr lang="nb-NO" sz="1400" dirty="0">
                <a:latin typeface="Georgia" pitchFamily="18" charset="0"/>
              </a:rPr>
              <a:t>samlinger</a:t>
            </a:r>
          </a:p>
          <a:p>
            <a:pPr>
              <a:lnSpc>
                <a:spcPct val="70000"/>
              </a:lnSpc>
            </a:pPr>
            <a:r>
              <a:rPr lang="nb-NO" sz="1400" dirty="0">
                <a:latin typeface="Georgia" pitchFamily="18" charset="0"/>
              </a:rPr>
              <a:t>BEKK Spirit</a:t>
            </a:r>
          </a:p>
          <a:p>
            <a:pPr>
              <a:lnSpc>
                <a:spcPct val="70000"/>
              </a:lnSpc>
            </a:pPr>
            <a:r>
              <a:rPr lang="nb-NO" sz="1400" dirty="0">
                <a:latin typeface="Georgia" pitchFamily="18" charset="0"/>
              </a:rPr>
              <a:t>Mye sosialt</a:t>
            </a:r>
            <a:endParaRPr lang="nb-NO" sz="1400" dirty="0"/>
          </a:p>
        </p:txBody>
      </p:sp>
      <p:sp>
        <p:nvSpPr>
          <p:cNvPr id="6" name="Oval 5"/>
          <p:cNvSpPr/>
          <p:nvPr/>
        </p:nvSpPr>
        <p:spPr>
          <a:xfrm>
            <a:off x="6701798" y="898848"/>
            <a:ext cx="1656184" cy="1656184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</a:rPr>
              <a:t>Tech/Funk </a:t>
            </a:r>
            <a:r>
              <a:rPr lang="en-US" sz="1400" i="1" dirty="0" err="1" smtClean="0">
                <a:solidFill>
                  <a:schemeClr val="bg1"/>
                </a:solidFill>
              </a:rPr>
              <a:t>oppstart</a:t>
            </a:r>
            <a:endParaRPr lang="en-US" sz="1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773709" y="2314901"/>
            <a:ext cx="2489007" cy="2308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700" b="0" i="1" kern="1200" cap="all" spc="20" baseline="0">
                <a:solidFill>
                  <a:srgbClr val="FD5158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nb-NO" dirty="0" smtClean="0"/>
              <a:t>Den gode starten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4870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fjord.pn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r="1981"/>
          <a:stretch>
            <a:fillRect/>
          </a:stretch>
        </p:blipFill>
        <p:spPr/>
      </p:pic>
      <p:pic>
        <p:nvPicPr>
          <p:cNvPr id="8" name="Picture Placeholder 7" descr="sko.png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6" b="6766"/>
          <a:stretch>
            <a:fillRect/>
          </a:stretch>
        </p:blipFill>
        <p:spPr/>
      </p:pic>
      <p:pic>
        <p:nvPicPr>
          <p:cNvPr id="3" name="Picture Placeholder 2" descr="Boot-1.jpg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r="11706"/>
          <a:stretch>
            <a:fillRect/>
          </a:stretch>
        </p:blipFill>
        <p:spPr/>
      </p:pic>
      <p:sp>
        <p:nvSpPr>
          <p:cNvPr id="10" name="Oval 9"/>
          <p:cNvSpPr/>
          <p:nvPr/>
        </p:nvSpPr>
        <p:spPr>
          <a:xfrm>
            <a:off x="6701798" y="898848"/>
            <a:ext cx="1656184" cy="1656184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err="1" smtClean="0">
                <a:solidFill>
                  <a:schemeClr val="bg1"/>
                </a:solidFill>
              </a:rPr>
              <a:t>Bootcamp</a:t>
            </a:r>
            <a:endParaRPr lang="en-US" sz="1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pic>
        <p:nvPicPr>
          <p:cNvPr id="5" name="Picture Placeholder 4" descr="Bekk-2427.jpg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" b="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815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hristoffer arntzen\Desktop\Fotograf\Utvalg\Bekk dag-1-042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1156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132000" y="1059582"/>
            <a:ext cx="2880000" cy="2880000"/>
          </a:xfrm>
          <a:prstGeom prst="ellipse">
            <a:avLst/>
          </a:prstGeom>
          <a:gradFill flip="none" rotWithShape="1">
            <a:gsLst>
              <a:gs pos="0">
                <a:srgbClr val="F04E52"/>
              </a:gs>
              <a:gs pos="100000">
                <a:srgbClr val="F04E6E"/>
              </a:gs>
            </a:gsLst>
            <a:lin ang="5700000" scaled="0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b-NO" sz="2000" dirty="0" smtClean="0">
                <a:latin typeface="+mj-lt"/>
                <a:cs typeface="FedraSerifB Book"/>
              </a:rPr>
              <a:t>JOBB I BEKK</a:t>
            </a:r>
            <a:endParaRPr lang="nb-NO" sz="2000" dirty="0">
              <a:latin typeface="+mj-lt"/>
              <a:cs typeface="FedraSerifB Book"/>
            </a:endParaRPr>
          </a:p>
        </p:txBody>
      </p:sp>
    </p:spTree>
    <p:extLst>
      <p:ext uri="{BB962C8B-B14F-4D97-AF65-F5344CB8AC3E}">
        <p14:creationId xmlns:p14="http://schemas.microsoft.com/office/powerpoint/2010/main" val="2798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xmlns:p14="http://schemas.microsoft.com/office/powerpoint/2010/main" spd="med" advClick="0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075658"/>
            <a:ext cx="4396995" cy="615553"/>
          </a:xfrm>
        </p:spPr>
        <p:txBody>
          <a:bodyPr/>
          <a:lstStyle/>
          <a:p>
            <a:r>
              <a:rPr lang="nb-NO" dirty="0" smtClean="0"/>
              <a:t>En karriere som konsulent </a:t>
            </a:r>
            <a:br>
              <a:rPr lang="nb-NO" dirty="0" smtClean="0"/>
            </a:br>
            <a:r>
              <a:rPr lang="nb-NO" dirty="0" smtClean="0"/>
              <a:t>I bekk </a:t>
            </a:r>
            <a:r>
              <a:rPr lang="nb-NO" dirty="0" err="1" smtClean="0"/>
              <a:t>consulting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B</a:t>
            </a:r>
            <a:r>
              <a:rPr lang="nb-NO" dirty="0" smtClean="0"/>
              <a:t>edriftspresentasjon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88458" y="4373478"/>
            <a:ext cx="4396995" cy="188846"/>
          </a:xfrm>
        </p:spPr>
        <p:txBody>
          <a:bodyPr/>
          <a:lstStyle/>
          <a:p>
            <a:r>
              <a:rPr lang="en-US" dirty="0" err="1" smtClean="0"/>
              <a:t>HiOA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3</a:t>
            </a:r>
            <a:r>
              <a:rPr lang="en-US" sz="1200" dirty="0" smtClean="0"/>
              <a:t>/10/2012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64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ekk-2663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413" r="16906"/>
          <a:stretch/>
        </p:blipFill>
        <p:spPr>
          <a:xfrm>
            <a:off x="-5419" y="-420"/>
            <a:ext cx="9149420" cy="524264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690544" y="562963"/>
            <a:ext cx="1656184" cy="16561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err="1" smtClean="0">
                <a:solidFill>
                  <a:schemeClr val="bg1"/>
                </a:solidFill>
              </a:rPr>
              <a:t>Søknadsfrist</a:t>
            </a:r>
            <a:r>
              <a:rPr lang="en-US" sz="1400" i="1" dirty="0" smtClean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Georgia"/>
                <a:cs typeface="Georgia"/>
              </a:rPr>
              <a:t>09/11/12</a:t>
            </a:r>
            <a:endParaRPr lang="en-US" sz="1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2325" y="3087195"/>
            <a:ext cx="7802782" cy="1776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algn="ctr"/>
            <a:endParaRPr lang="nb-NO" sz="16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73708" y="3598080"/>
            <a:ext cx="3823691" cy="11385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>
                <a:solidFill>
                  <a:schemeClr val="accent3"/>
                </a:solidFill>
              </a:rPr>
              <a:t>Søknader sendes </a:t>
            </a:r>
            <a:r>
              <a:rPr lang="nb-NO" sz="1400" dirty="0" smtClean="0">
                <a:solidFill>
                  <a:schemeClr val="accent3"/>
                </a:solidFill>
              </a:rPr>
              <a:t>til</a:t>
            </a:r>
            <a:endParaRPr lang="nb-NO" sz="1400" dirty="0">
              <a:solidFill>
                <a:schemeClr val="accent3"/>
              </a:solidFill>
            </a:endParaRPr>
          </a:p>
          <a:p>
            <a:pPr marL="273600" indent="-2736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>
                <a:solidFill>
                  <a:schemeClr val="accent3"/>
                </a:solidFill>
              </a:rPr>
              <a:t>Søknader skal inneholde	</a:t>
            </a:r>
          </a:p>
          <a:p>
            <a:pPr lv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smtClean="0">
                <a:solidFill>
                  <a:schemeClr val="accent3"/>
                </a:solidFill>
              </a:rPr>
              <a:t>Se </a:t>
            </a:r>
            <a:r>
              <a:rPr lang="nb-NO" sz="1400" dirty="0">
                <a:solidFill>
                  <a:schemeClr val="accent3"/>
                </a:solidFill>
              </a:rPr>
              <a:t>mer informasjon om ledige stillinger </a:t>
            </a:r>
            <a:r>
              <a:rPr lang="nb-NO" sz="1400" dirty="0" smtClean="0">
                <a:solidFill>
                  <a:schemeClr val="accent3"/>
                </a:solidFill>
              </a:rPr>
              <a:t>på</a:t>
            </a:r>
            <a:endParaRPr lang="nb-NO" sz="1400" dirty="0">
              <a:solidFill>
                <a:schemeClr val="accent3"/>
              </a:solidFill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773709" y="3146914"/>
            <a:ext cx="3474392" cy="2308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700" b="0" i="1" kern="1200" cap="all" spc="20" baseline="0">
                <a:solidFill>
                  <a:srgbClr val="FD5158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nb-NO" dirty="0" smtClean="0">
                <a:solidFill>
                  <a:schemeClr val="accent5"/>
                </a:solidFill>
              </a:rPr>
              <a:t>Sommerjobb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68598" y="4411842"/>
            <a:ext cx="7335637" cy="0"/>
          </a:xfrm>
          <a:prstGeom prst="line">
            <a:avLst/>
          </a:prstGeom>
          <a:ln w="3175" cap="sq">
            <a:solidFill>
              <a:srgbClr val="786F6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68598" y="3976389"/>
            <a:ext cx="7335637" cy="22935"/>
          </a:xfrm>
          <a:prstGeom prst="line">
            <a:avLst/>
          </a:prstGeom>
          <a:ln w="3175" cap="sq">
            <a:solidFill>
              <a:srgbClr val="786F6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68598" y="3588124"/>
            <a:ext cx="7335637" cy="0"/>
          </a:xfrm>
          <a:prstGeom prst="line">
            <a:avLst/>
          </a:prstGeom>
          <a:ln w="3175" cap="sq">
            <a:solidFill>
              <a:srgbClr val="786F6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4778698" y="3598080"/>
            <a:ext cx="3823691" cy="11385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smtClean="0">
                <a:solidFill>
                  <a:srgbClr val="FFF9AE"/>
                </a:solidFill>
              </a:rPr>
              <a:t>jobb</a:t>
            </a:r>
            <a:r>
              <a:rPr lang="nb-NO" sz="1400" dirty="0">
                <a:solidFill>
                  <a:srgbClr val="FFF9AE"/>
                </a:solidFill>
              </a:rPr>
              <a:t>@</a:t>
            </a:r>
            <a:r>
              <a:rPr lang="nb-NO" sz="1400" dirty="0" smtClean="0">
                <a:solidFill>
                  <a:srgbClr val="FFF9AE"/>
                </a:solidFill>
              </a:rPr>
              <a:t>bekk.no</a:t>
            </a:r>
            <a:endParaRPr lang="nb-NO" sz="1400" dirty="0">
              <a:solidFill>
                <a:srgbClr val="FFF9AE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smtClean="0">
                <a:solidFill>
                  <a:srgbClr val="FFFFFF"/>
                </a:solidFill>
              </a:rPr>
              <a:t>Kort søknadsbrev, CV, Karakterutskrift</a:t>
            </a: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err="1" smtClean="0">
                <a:solidFill>
                  <a:srgbClr val="FFF9AE"/>
                </a:solidFill>
              </a:rPr>
              <a:t>www.bekk.no</a:t>
            </a:r>
            <a:r>
              <a:rPr lang="nb-NO" sz="1400" dirty="0">
                <a:solidFill>
                  <a:srgbClr val="FFF9AE"/>
                </a:solidFill>
              </a:rPr>
              <a:t>/jobb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76473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kk dag-2-1372.jpg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3" b="2540"/>
          <a:stretch/>
        </p:blipFill>
        <p:spPr>
          <a:xfrm>
            <a:off x="1054" y="3310"/>
            <a:ext cx="9142946" cy="5248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2325" y="3087195"/>
            <a:ext cx="7802782" cy="1776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algn="ctr"/>
            <a:endParaRPr lang="nb-NO" sz="16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73708" y="3598080"/>
            <a:ext cx="3823691" cy="11385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>
                <a:solidFill>
                  <a:schemeClr val="accent3"/>
                </a:solidFill>
              </a:rPr>
              <a:t>Søknader sendes </a:t>
            </a:r>
            <a:r>
              <a:rPr lang="nb-NO" sz="1400" dirty="0" smtClean="0">
                <a:solidFill>
                  <a:schemeClr val="accent3"/>
                </a:solidFill>
              </a:rPr>
              <a:t>til</a:t>
            </a:r>
            <a:endParaRPr lang="nb-NO" sz="1400" dirty="0">
              <a:solidFill>
                <a:schemeClr val="accent3"/>
              </a:solidFill>
            </a:endParaRPr>
          </a:p>
          <a:p>
            <a:pPr marL="273600" indent="-2736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>
                <a:solidFill>
                  <a:schemeClr val="accent3"/>
                </a:solidFill>
              </a:rPr>
              <a:t>Søknader skal inneholde	</a:t>
            </a:r>
          </a:p>
          <a:p>
            <a:pPr lv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smtClean="0">
                <a:solidFill>
                  <a:schemeClr val="accent3"/>
                </a:solidFill>
              </a:rPr>
              <a:t>Se </a:t>
            </a:r>
            <a:r>
              <a:rPr lang="nb-NO" sz="1400" dirty="0">
                <a:solidFill>
                  <a:schemeClr val="accent3"/>
                </a:solidFill>
              </a:rPr>
              <a:t>mer informasjon om ledige stillinger </a:t>
            </a:r>
            <a:r>
              <a:rPr lang="nb-NO" sz="1400" dirty="0" smtClean="0">
                <a:solidFill>
                  <a:schemeClr val="accent3"/>
                </a:solidFill>
              </a:rPr>
              <a:t>på</a:t>
            </a:r>
            <a:endParaRPr lang="nb-NO" sz="1400" dirty="0">
              <a:solidFill>
                <a:schemeClr val="accent3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773709" y="3146914"/>
            <a:ext cx="3474392" cy="2308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700" b="0" i="1" kern="1200" cap="all" spc="20" baseline="0">
                <a:solidFill>
                  <a:srgbClr val="FD5158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nb-NO" dirty="0" smtClean="0"/>
              <a:t>Fast stilling</a:t>
            </a:r>
            <a:endParaRPr lang="nb-NO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68598" y="4411842"/>
            <a:ext cx="7335637" cy="0"/>
          </a:xfrm>
          <a:prstGeom prst="line">
            <a:avLst/>
          </a:prstGeom>
          <a:ln w="3175" cap="sq">
            <a:solidFill>
              <a:srgbClr val="786F6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68598" y="3976389"/>
            <a:ext cx="7335637" cy="22935"/>
          </a:xfrm>
          <a:prstGeom prst="line">
            <a:avLst/>
          </a:prstGeom>
          <a:ln w="3175" cap="sq">
            <a:solidFill>
              <a:srgbClr val="786F6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8598" y="3588124"/>
            <a:ext cx="7335637" cy="0"/>
          </a:xfrm>
          <a:prstGeom prst="line">
            <a:avLst/>
          </a:prstGeom>
          <a:ln w="3175" cap="sq">
            <a:solidFill>
              <a:srgbClr val="786F6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690544" y="562963"/>
            <a:ext cx="1656184" cy="165618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err="1" smtClean="0">
                <a:solidFill>
                  <a:schemeClr val="bg1"/>
                </a:solidFill>
              </a:rPr>
              <a:t>Søknadsfrist</a:t>
            </a:r>
            <a:r>
              <a:rPr lang="en-US" sz="1400" i="1" dirty="0" smtClean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400" i="1" dirty="0" smtClean="0">
                <a:solidFill>
                  <a:schemeClr val="bg1"/>
                </a:solidFill>
                <a:latin typeface="Georgia"/>
                <a:cs typeface="Georgia"/>
              </a:rPr>
              <a:t>9/11/12</a:t>
            </a:r>
            <a:endParaRPr lang="en-US" sz="1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778698" y="3598080"/>
            <a:ext cx="3823691" cy="11385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smtClean="0">
                <a:solidFill>
                  <a:schemeClr val="accent4"/>
                </a:solidFill>
              </a:rPr>
              <a:t>jobb</a:t>
            </a:r>
            <a:r>
              <a:rPr lang="nb-NO" sz="1400" dirty="0">
                <a:solidFill>
                  <a:schemeClr val="accent4"/>
                </a:solidFill>
              </a:rPr>
              <a:t>@</a:t>
            </a:r>
            <a:r>
              <a:rPr lang="nb-NO" sz="1400" dirty="0" smtClean="0">
                <a:solidFill>
                  <a:schemeClr val="accent4"/>
                </a:solidFill>
              </a:rPr>
              <a:t>bekk.no</a:t>
            </a:r>
            <a:endParaRPr lang="nb-NO" sz="1400" dirty="0">
              <a:solidFill>
                <a:schemeClr val="accent4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smtClean="0">
                <a:solidFill>
                  <a:srgbClr val="FFFFFF"/>
                </a:solidFill>
              </a:rPr>
              <a:t>Kort søknadsbrev, CV, Karakterutskrift</a:t>
            </a: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err="1" smtClean="0">
                <a:solidFill>
                  <a:srgbClr val="FD5158"/>
                </a:solidFill>
              </a:rPr>
              <a:t>www.bekk.no</a:t>
            </a:r>
            <a:r>
              <a:rPr lang="nb-NO" sz="1400" dirty="0">
                <a:solidFill>
                  <a:srgbClr val="FD5158"/>
                </a:solidFill>
              </a:rPr>
              <a:t>/jobb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153414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kk dag-1-05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64" y="1"/>
            <a:ext cx="9382518" cy="62419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2325" y="3087195"/>
            <a:ext cx="7802782" cy="1776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algn="ctr"/>
            <a:endParaRPr lang="nb-NO" sz="16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73708" y="3598080"/>
            <a:ext cx="3823691" cy="11385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smtClean="0">
                <a:solidFill>
                  <a:schemeClr val="accent3"/>
                </a:solidFill>
              </a:rPr>
              <a:t>Kontaktperson</a:t>
            </a: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endParaRPr lang="nb-NO" sz="1400" dirty="0">
              <a:solidFill>
                <a:schemeClr val="accent3"/>
              </a:solidFill>
            </a:endParaRP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>
                <a:solidFill>
                  <a:schemeClr val="accent3"/>
                </a:solidFill>
              </a:rPr>
              <a:t>http://</a:t>
            </a:r>
            <a:r>
              <a:rPr lang="nb-NO" sz="1400" dirty="0" err="1">
                <a:solidFill>
                  <a:schemeClr val="accent3"/>
                </a:solidFill>
              </a:rPr>
              <a:t>www.bekk.no</a:t>
            </a:r>
            <a:r>
              <a:rPr lang="nb-NO" sz="1400" dirty="0">
                <a:solidFill>
                  <a:schemeClr val="accent3"/>
                </a:solidFill>
              </a:rPr>
              <a:t>/jobb/Masteroppgaver/</a:t>
            </a:r>
          </a:p>
          <a:p>
            <a:pPr marL="273600" indent="-27360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>
                <a:solidFill>
                  <a:schemeClr val="accent3"/>
                </a:solidFill>
              </a:rPr>
              <a:t>	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773709" y="3146914"/>
            <a:ext cx="3474392" cy="2308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1700" b="0" i="1" kern="1200" cap="all" spc="20" baseline="0">
                <a:solidFill>
                  <a:srgbClr val="FD5158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nb-NO" dirty="0" smtClean="0">
                <a:solidFill>
                  <a:schemeClr val="accent5"/>
                </a:solidFill>
              </a:rPr>
              <a:t>BACHELOROPPGAVER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68598" y="4411842"/>
            <a:ext cx="7335637" cy="0"/>
          </a:xfrm>
          <a:prstGeom prst="line">
            <a:avLst/>
          </a:prstGeom>
          <a:ln w="3175" cap="sq">
            <a:solidFill>
              <a:srgbClr val="786F6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68598" y="3976389"/>
            <a:ext cx="7335637" cy="22935"/>
          </a:xfrm>
          <a:prstGeom prst="line">
            <a:avLst/>
          </a:prstGeom>
          <a:ln w="3175" cap="sq">
            <a:solidFill>
              <a:srgbClr val="786F6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68598" y="3588124"/>
            <a:ext cx="7335637" cy="0"/>
          </a:xfrm>
          <a:prstGeom prst="line">
            <a:avLst/>
          </a:prstGeom>
          <a:ln w="3175" cap="sq">
            <a:solidFill>
              <a:srgbClr val="786F6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4778698" y="3598080"/>
            <a:ext cx="3823691" cy="11385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300" kern="1200" baseline="0">
                <a:solidFill>
                  <a:srgbClr val="BBB0A3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 smtClean="0">
                <a:solidFill>
                  <a:srgbClr val="FFF9AE"/>
                </a:solidFill>
              </a:rPr>
              <a:t>Christian Schwarz</a:t>
            </a:r>
          </a:p>
          <a:p>
            <a:pPr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defRPr/>
            </a:pPr>
            <a:r>
              <a:rPr lang="nb-NO" sz="1400" dirty="0">
                <a:solidFill>
                  <a:srgbClr val="FFF9AE"/>
                </a:solidFill>
              </a:rPr>
              <a:t>Tel: 982 19 435</a:t>
            </a:r>
            <a:endParaRPr lang="nb-NO" sz="1400" dirty="0" smtClean="0">
              <a:solidFill>
                <a:srgbClr val="FFF9AE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nb-NO" sz="1400" dirty="0">
                <a:solidFill>
                  <a:schemeClr val="accent5"/>
                </a:solidFill>
              </a:rPr>
              <a:t>E-post: </a:t>
            </a:r>
            <a:r>
              <a:rPr lang="nb-NO" sz="1400" dirty="0" err="1">
                <a:solidFill>
                  <a:schemeClr val="accent5"/>
                </a:solidFill>
              </a:rPr>
              <a:t>christian.schwarz@bekk.no</a:t>
            </a:r>
            <a:endParaRPr lang="nb-NO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25428" y="2106086"/>
            <a:ext cx="658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accent4"/>
                </a:solidFill>
                <a:latin typeface="Century Gothic"/>
                <a:cs typeface="Century Gothic"/>
              </a:rPr>
              <a:t>Onsdag 31. Oktober </a:t>
            </a:r>
            <a:r>
              <a:rPr lang="nb-NO" sz="3600" dirty="0">
                <a:solidFill>
                  <a:schemeClr val="accent4"/>
                </a:solidFill>
                <a:latin typeface="Century Gothic"/>
                <a:cs typeface="Century Gothic"/>
              </a:rPr>
              <a:t>k</a:t>
            </a:r>
            <a:r>
              <a:rPr lang="nb-NO" sz="3600" dirty="0" smtClean="0">
                <a:solidFill>
                  <a:schemeClr val="accent4"/>
                </a:solidFill>
                <a:latin typeface="Century Gothic"/>
                <a:cs typeface="Century Gothic"/>
              </a:rPr>
              <a:t>l. 16:00</a:t>
            </a:r>
            <a:endParaRPr lang="nb-NO" sz="3600" dirty="0" smtClean="0">
              <a:solidFill>
                <a:schemeClr val="accent4"/>
              </a:solidFill>
              <a:latin typeface="Century Gothic"/>
              <a:cs typeface="Century Gothic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5428" y="667020"/>
            <a:ext cx="2955600" cy="1061870"/>
            <a:chOff x="465469" y="874891"/>
            <a:chExt cx="2955600" cy="1061870"/>
          </a:xfrm>
        </p:grpSpPr>
        <p:sp>
          <p:nvSpPr>
            <p:cNvPr id="2" name="TextBox 1"/>
            <p:cNvSpPr txBox="1"/>
            <p:nvPr/>
          </p:nvSpPr>
          <p:spPr>
            <a:xfrm>
              <a:off x="3236403" y="1628984"/>
              <a:ext cx="1846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endParaRPr lang="nb-NO" sz="1400" dirty="0" smtClean="0">
                <a:solidFill>
                  <a:schemeClr val="accent3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5469" y="874891"/>
              <a:ext cx="2526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nb-NO" sz="3600" dirty="0" smtClean="0">
                  <a:solidFill>
                    <a:schemeClr val="accent4"/>
                  </a:solidFill>
                  <a:latin typeface="Century Gothic"/>
                  <a:cs typeface="Century Gothic"/>
                </a:rPr>
                <a:t>FAGKVELD</a:t>
              </a:r>
              <a:endParaRPr lang="nb-NO" sz="3600" dirty="0" smtClean="0">
                <a:solidFill>
                  <a:schemeClr val="accent4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5428" y="3183440"/>
            <a:ext cx="4342355" cy="646331"/>
            <a:chOff x="465469" y="2426302"/>
            <a:chExt cx="4342355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157658" y="2475322"/>
              <a:ext cx="1846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endParaRPr lang="nb-NO" sz="1400" dirty="0" smtClean="0">
                <a:solidFill>
                  <a:schemeClr val="accent3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5469" y="2426302"/>
              <a:ext cx="4342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nb-NO" sz="3600" dirty="0" err="1" smtClean="0">
                  <a:solidFill>
                    <a:schemeClr val="accent4"/>
                  </a:solidFill>
                  <a:latin typeface="Century Gothic"/>
                  <a:cs typeface="Century Gothic"/>
                </a:rPr>
                <a:t>fagkveld@bekk.no</a:t>
              </a:r>
              <a:endParaRPr lang="nb-NO" sz="3600" dirty="0" smtClean="0">
                <a:solidFill>
                  <a:schemeClr val="accent4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13205" y="1531867"/>
            <a:ext cx="5692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accent3"/>
                </a:solidFill>
              </a:rPr>
              <a:t>Windows Phone / </a:t>
            </a:r>
            <a:r>
              <a:rPr lang="nb-NO" sz="1400" dirty="0" err="1" smtClean="0">
                <a:solidFill>
                  <a:schemeClr val="accent3"/>
                </a:solidFill>
              </a:rPr>
              <a:t>Win</a:t>
            </a:r>
            <a:r>
              <a:rPr lang="nb-NO" sz="1400" dirty="0" smtClean="0">
                <a:solidFill>
                  <a:schemeClr val="accent3"/>
                </a:solidFill>
              </a:rPr>
              <a:t> 8, JavaScript, Lyntaler, mat, drikke og konsert.</a:t>
            </a:r>
            <a:endParaRPr lang="nb-NO" sz="1400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4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68" y="4301164"/>
            <a:ext cx="4245617" cy="69628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nb-NO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2855237" cy="261610"/>
          </a:xfrm>
        </p:spPr>
        <p:txBody>
          <a:bodyPr/>
          <a:lstStyle/>
          <a:p>
            <a:r>
              <a:rPr lang="en-US" dirty="0" err="1" smtClean="0"/>
              <a:t>Faglig</a:t>
            </a:r>
            <a:r>
              <a:rPr lang="en-US" dirty="0" smtClean="0"/>
              <a:t> </a:t>
            </a:r>
            <a:r>
              <a:rPr lang="en-US" dirty="0" err="1" smtClean="0"/>
              <a:t>presentasjon</a:t>
            </a:r>
            <a:endParaRPr lang="en-US" dirty="0"/>
          </a:p>
        </p:txBody>
      </p:sp>
      <p:pic>
        <p:nvPicPr>
          <p:cNvPr id="6" name="Picture Placeholder 5" descr="Bilde til sisteside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0" b="17470"/>
          <a:stretch>
            <a:fillRect/>
          </a:stretch>
        </p:blipFill>
        <p:spPr>
          <a:xfrm>
            <a:off x="0" y="0"/>
            <a:ext cx="9144000" cy="3955575"/>
          </a:xfrm>
        </p:spPr>
      </p:pic>
      <p:sp>
        <p:nvSpPr>
          <p:cNvPr id="7" name="Oval 6"/>
          <p:cNvSpPr/>
          <p:nvPr/>
        </p:nvSpPr>
        <p:spPr>
          <a:xfrm>
            <a:off x="6690544" y="562963"/>
            <a:ext cx="1656184" cy="165618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err="1" smtClean="0">
                <a:solidFill>
                  <a:schemeClr val="bg1"/>
                </a:solidFill>
              </a:rPr>
              <a:t>Spørsmål</a:t>
            </a:r>
            <a:r>
              <a:rPr lang="en-US" sz="1400" i="1" dirty="0" smtClean="0">
                <a:solidFill>
                  <a:schemeClr val="bg1"/>
                </a:solidFill>
              </a:rPr>
              <a:t>?</a:t>
            </a:r>
            <a:endParaRPr lang="en-US" sz="1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3579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4365827" y="3460449"/>
            <a:ext cx="2519362" cy="627062"/>
          </a:xfrm>
        </p:spPr>
        <p:txBody>
          <a:bodyPr/>
          <a:lstStyle/>
          <a:p>
            <a:r>
              <a:rPr lang="nb-NO" dirty="0" smtClean="0"/>
              <a:t>Konsulent</a:t>
            </a:r>
            <a:br>
              <a:rPr lang="nb-NO" dirty="0" smtClean="0"/>
            </a:br>
            <a:r>
              <a:rPr lang="nb-NO" dirty="0" smtClean="0"/>
              <a:t>Technology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365778" y="3224754"/>
            <a:ext cx="2519362" cy="216000"/>
          </a:xfrm>
        </p:spPr>
        <p:txBody>
          <a:bodyPr/>
          <a:lstStyle/>
          <a:p>
            <a:r>
              <a:rPr lang="nb-NO" dirty="0" smtClean="0"/>
              <a:t>Sindre Nordbø	</a:t>
            </a:r>
            <a:endParaRPr lang="nb-NO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910985" y="1613387"/>
            <a:ext cx="2520000" cy="648000"/>
          </a:xfrm>
        </p:spPr>
        <p:txBody>
          <a:bodyPr/>
          <a:lstStyle/>
          <a:p>
            <a:r>
              <a:rPr lang="nb-NO" dirty="0" smtClean="0"/>
              <a:t>Manager</a:t>
            </a:r>
            <a:br>
              <a:rPr lang="nb-NO" dirty="0" smtClean="0"/>
            </a:br>
            <a:r>
              <a:rPr lang="nb-NO" dirty="0" smtClean="0"/>
              <a:t>Technology</a:t>
            </a:r>
            <a:endParaRPr lang="nb-NO" dirty="0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2910985" y="1380336"/>
            <a:ext cx="2520000" cy="216000"/>
          </a:xfrm>
        </p:spPr>
        <p:txBody>
          <a:bodyPr/>
          <a:lstStyle/>
          <a:p>
            <a:r>
              <a:rPr lang="nb-NO" dirty="0" smtClean="0"/>
              <a:t>Jahn Arne Johnsen</a:t>
            </a:r>
            <a:endParaRPr lang="nb-NO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76445" y="294773"/>
            <a:ext cx="1512443" cy="261610"/>
          </a:xfrm>
        </p:spPr>
        <p:txBody>
          <a:bodyPr/>
          <a:lstStyle/>
          <a:p>
            <a:r>
              <a:rPr lang="en-US" dirty="0" smtClean="0"/>
              <a:t>BEKK I DAG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67962" y="1616031"/>
            <a:ext cx="2519362" cy="627062"/>
          </a:xfrm>
        </p:spPr>
        <p:txBody>
          <a:bodyPr/>
          <a:lstStyle/>
          <a:p>
            <a:r>
              <a:rPr lang="nb-NO" dirty="0" smtClean="0"/>
              <a:t>Seniorkonsulent</a:t>
            </a:r>
            <a:br>
              <a:rPr lang="nb-NO" dirty="0" smtClean="0"/>
            </a:br>
            <a:r>
              <a:rPr lang="nb-NO" dirty="0" smtClean="0"/>
              <a:t>Technology</a:t>
            </a:r>
            <a:endParaRPr lang="nb-NO" dirty="0" smtClean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5767913" y="1380336"/>
            <a:ext cx="2519362" cy="216000"/>
          </a:xfrm>
        </p:spPr>
        <p:txBody>
          <a:bodyPr/>
          <a:lstStyle/>
          <a:p>
            <a:r>
              <a:rPr lang="nb-NO" dirty="0" smtClean="0"/>
              <a:t>Andreas Heim</a:t>
            </a:r>
            <a:endParaRPr lang="nb-NO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166261" y="3460449"/>
            <a:ext cx="2519362" cy="627062"/>
          </a:xfrm>
        </p:spPr>
        <p:txBody>
          <a:bodyPr/>
          <a:lstStyle/>
          <a:p>
            <a:r>
              <a:rPr lang="nb-NO" dirty="0" smtClean="0"/>
              <a:t>Konsulent</a:t>
            </a:r>
            <a:br>
              <a:rPr lang="nb-NO" dirty="0" smtClean="0"/>
            </a:br>
            <a:r>
              <a:rPr lang="nb-NO" dirty="0" smtClean="0"/>
              <a:t>Technology</a:t>
            </a:r>
            <a:endParaRPr lang="nb-NO" dirty="0" smtClean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7166212" y="3224754"/>
            <a:ext cx="2519362" cy="216000"/>
          </a:xfrm>
        </p:spPr>
        <p:txBody>
          <a:bodyPr/>
          <a:lstStyle/>
          <a:p>
            <a:r>
              <a:rPr lang="nb-NO" dirty="0" smtClean="0"/>
              <a:t>Haakon Hille Hustad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620421" y="3460449"/>
            <a:ext cx="2519362" cy="627062"/>
          </a:xfrm>
        </p:spPr>
        <p:txBody>
          <a:bodyPr/>
          <a:lstStyle/>
          <a:p>
            <a:r>
              <a:rPr lang="nb-NO" dirty="0" smtClean="0"/>
              <a:t>Konsulent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 smtClean="0"/>
              <a:t>Technology</a:t>
            </a:r>
            <a:endParaRPr lang="nb-NO" dirty="0" smtClean="0"/>
          </a:p>
          <a:p>
            <a:endParaRPr lang="nb-NO" dirty="0" smtClean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1620372" y="3224754"/>
            <a:ext cx="2519362" cy="216000"/>
          </a:xfrm>
        </p:spPr>
        <p:txBody>
          <a:bodyPr/>
          <a:lstStyle/>
          <a:p>
            <a:r>
              <a:rPr lang="nb-NO" dirty="0" smtClean="0"/>
              <a:t>Kjetil Valle</a:t>
            </a:r>
            <a:endParaRPr lang="nb-NO" dirty="0" smtClean="0"/>
          </a:p>
          <a:p>
            <a:endParaRPr lang="nb-NO" dirty="0"/>
          </a:p>
        </p:txBody>
      </p:sp>
      <p:pic>
        <p:nvPicPr>
          <p:cNvPr id="1026" name="Picture 2" descr="\\midgard\common\Common\Rekrutteringsmateriell\2. Bildearkiv\Runde CV-bilder\Jahn-Arne-Johnse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4100" y="1247442"/>
            <a:ext cx="1252800" cy="1471499"/>
          </a:xfrm>
          <a:prstGeom prst="rect">
            <a:avLst/>
          </a:prstGeom>
          <a:noFill/>
        </p:spPr>
      </p:pic>
      <p:pic>
        <p:nvPicPr>
          <p:cNvPr id="3" name="Picture 2" descr="Andreas-Hei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77" y="1247442"/>
            <a:ext cx="1246885" cy="1449740"/>
          </a:xfrm>
          <a:prstGeom prst="rect">
            <a:avLst/>
          </a:prstGeom>
        </p:spPr>
      </p:pic>
      <p:pic>
        <p:nvPicPr>
          <p:cNvPr id="23" name="Picture Placeholder 29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2952" b="2952"/>
          <a:stretch>
            <a:fillRect/>
          </a:stretch>
        </p:blipFill>
        <p:spPr>
          <a:xfrm>
            <a:off x="3213778" y="3136948"/>
            <a:ext cx="1152000" cy="1152000"/>
          </a:xfrm>
          <a:prstGeom prst="ellipse">
            <a:avLst/>
          </a:prstGeom>
        </p:spPr>
      </p:pic>
      <p:pic>
        <p:nvPicPr>
          <p:cNvPr id="26" name="Picture Placeholder 28"/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t="2778" b="2778"/>
          <a:stretch>
            <a:fillRect/>
          </a:stretch>
        </p:blipFill>
        <p:spPr>
          <a:xfrm>
            <a:off x="462456" y="3136948"/>
            <a:ext cx="1152000" cy="1152000"/>
          </a:xfrm>
          <a:prstGeom prst="ellipse">
            <a:avLst/>
          </a:prstGeom>
        </p:spPr>
      </p:pic>
      <p:pic>
        <p:nvPicPr>
          <p:cNvPr id="29" name="Picture Placeholder 27"/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t="1076" b="1076"/>
          <a:stretch>
            <a:fillRect/>
          </a:stretch>
        </p:blipFill>
        <p:spPr>
          <a:xfrm>
            <a:off x="6034594" y="3136948"/>
            <a:ext cx="1131618" cy="11316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40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1181219" cy="26161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738" y="1040586"/>
            <a:ext cx="3232149" cy="3956863"/>
          </a:xfrm>
        </p:spPr>
        <p:txBody>
          <a:bodyPr/>
          <a:lstStyle/>
          <a:p>
            <a:r>
              <a:rPr lang="nb-NO" dirty="0" smtClean="0"/>
              <a:t>Kort om BEKK</a:t>
            </a:r>
          </a:p>
          <a:p>
            <a:r>
              <a:rPr lang="nb-NO" dirty="0" smtClean="0"/>
              <a:t>Konsulentyrket</a:t>
            </a:r>
          </a:p>
          <a:p>
            <a:r>
              <a:rPr lang="nb-NO" dirty="0" smtClean="0"/>
              <a:t>Konsulent i </a:t>
            </a:r>
            <a:r>
              <a:rPr lang="nb-NO" dirty="0" smtClean="0"/>
              <a:t>BEKK</a:t>
            </a:r>
          </a:p>
          <a:p>
            <a:r>
              <a:rPr lang="nb-NO" dirty="0" smtClean="0"/>
              <a:t>Ny i BEKK</a:t>
            </a:r>
            <a:endParaRPr lang="nb-NO" dirty="0" smtClean="0"/>
          </a:p>
          <a:p>
            <a:r>
              <a:rPr lang="nb-NO" dirty="0" smtClean="0"/>
              <a:t>Karriere i BEKK</a:t>
            </a:r>
          </a:p>
          <a:p>
            <a:r>
              <a:rPr lang="nb-NO" dirty="0" smtClean="0"/>
              <a:t>Faglig presentasjon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508625" y="1401840"/>
            <a:ext cx="3168110" cy="0"/>
          </a:xfrm>
          <a:prstGeom prst="line">
            <a:avLst/>
          </a:prstGeom>
          <a:ln w="31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00158" y="2081285"/>
            <a:ext cx="3168110" cy="0"/>
          </a:xfrm>
          <a:prstGeom prst="line">
            <a:avLst/>
          </a:prstGeom>
          <a:ln w="31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08625" y="1738272"/>
            <a:ext cx="3168110" cy="6581"/>
          </a:xfrm>
          <a:prstGeom prst="line">
            <a:avLst/>
          </a:prstGeom>
          <a:ln w="31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08625" y="2393037"/>
            <a:ext cx="3168110" cy="0"/>
          </a:xfrm>
          <a:prstGeom prst="line">
            <a:avLst/>
          </a:prstGeom>
          <a:ln w="31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00158" y="2741685"/>
            <a:ext cx="3168110" cy="0"/>
          </a:xfrm>
          <a:prstGeom prst="line">
            <a:avLst/>
          </a:prstGeom>
          <a:ln w="31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BEKK</a:t>
            </a:r>
          </a:p>
        </p:txBody>
      </p:sp>
      <p:pic>
        <p:nvPicPr>
          <p:cNvPr id="7" name="Picture Placeholder 2" descr="32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" b="115"/>
          <a:stretch>
            <a:fillRect/>
          </a:stretch>
        </p:blipFill>
        <p:spPr>
          <a:xfrm>
            <a:off x="3083106" y="1269986"/>
            <a:ext cx="2988000" cy="298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6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2325" y="2144889"/>
            <a:ext cx="8033362" cy="2719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algn="ctr"/>
            <a:endParaRPr lang="nb-NO" sz="16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pic>
        <p:nvPicPr>
          <p:cNvPr id="5" name="Picture Placeholder 4" descr="Bekk dag-1-0279.jp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44" r="4397"/>
          <a:stretch/>
        </p:blipFill>
        <p:spPr>
          <a:xfrm>
            <a:off x="8405" y="-160867"/>
            <a:ext cx="9135595" cy="5304367"/>
          </a:xfrm>
          <a:effectLst/>
        </p:spPr>
      </p:pic>
      <p:sp>
        <p:nvSpPr>
          <p:cNvPr id="2" name="Rectangle 1"/>
          <p:cNvSpPr/>
          <p:nvPr/>
        </p:nvSpPr>
        <p:spPr>
          <a:xfrm>
            <a:off x="0" y="3504484"/>
            <a:ext cx="9144000" cy="163901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32" name="Content Placeholder 31"/>
          <p:cNvSpPr>
            <a:spLocks noGrp="1"/>
          </p:cNvSpPr>
          <p:nvPr>
            <p:ph idx="4294967295"/>
          </p:nvPr>
        </p:nvSpPr>
        <p:spPr>
          <a:xfrm>
            <a:off x="387349" y="4158172"/>
            <a:ext cx="8288338" cy="696912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387349" y="3858134"/>
            <a:ext cx="4740275" cy="261938"/>
          </a:xfrm>
          <a:noFill/>
        </p:spPr>
        <p:txBody>
          <a:bodyPr/>
          <a:lstStyle/>
          <a:p>
            <a:r>
              <a:rPr lang="nb-NO" dirty="0" smtClean="0"/>
              <a:t>Bekk er et norsk konsulentselskap</a:t>
            </a:r>
            <a:endParaRPr lang="nb-NO" dirty="0"/>
          </a:p>
        </p:txBody>
      </p:sp>
      <p:sp>
        <p:nvSpPr>
          <p:cNvPr id="25" name="Oval 24"/>
          <p:cNvSpPr/>
          <p:nvPr/>
        </p:nvSpPr>
        <p:spPr>
          <a:xfrm>
            <a:off x="7157616" y="414396"/>
            <a:ext cx="1656184" cy="16561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err="1" smtClean="0">
                <a:solidFill>
                  <a:srgbClr val="FFFFFF"/>
                </a:solidFill>
              </a:rPr>
              <a:t>Universum</a:t>
            </a:r>
            <a:r>
              <a:rPr lang="en-US" sz="1400" i="1" dirty="0" smtClean="0">
                <a:solidFill>
                  <a:srgbClr val="FFFFFF"/>
                </a:solidFill>
              </a:rPr>
              <a:t>:</a:t>
            </a:r>
          </a:p>
          <a:p>
            <a:pPr algn="ctr"/>
            <a:r>
              <a:rPr lang="en-US" sz="1400" i="1" dirty="0" err="1" smtClean="0">
                <a:solidFill>
                  <a:srgbClr val="FFFFFF"/>
                </a:solidFill>
              </a:rPr>
              <a:t>Mest</a:t>
            </a:r>
            <a:r>
              <a:rPr lang="en-US" sz="1400" i="1" dirty="0" smtClean="0">
                <a:solidFill>
                  <a:srgbClr val="FFFFFF"/>
                </a:solidFill>
              </a:rPr>
              <a:t> </a:t>
            </a:r>
            <a:r>
              <a:rPr lang="en-US" sz="1400" i="1" dirty="0" err="1" smtClean="0">
                <a:solidFill>
                  <a:srgbClr val="FFFFFF"/>
                </a:solidFill>
              </a:rPr>
              <a:t>attraktive</a:t>
            </a:r>
            <a:r>
              <a:rPr lang="en-US" sz="1400" i="1" dirty="0" smtClean="0">
                <a:solidFill>
                  <a:srgbClr val="FFFFFF"/>
                </a:solidFill>
              </a:rPr>
              <a:t> </a:t>
            </a:r>
            <a:r>
              <a:rPr lang="en-US" sz="1400" i="1" dirty="0" err="1" smtClean="0">
                <a:solidFill>
                  <a:srgbClr val="FFFFFF"/>
                </a:solidFill>
              </a:rPr>
              <a:t>norske</a:t>
            </a:r>
            <a:r>
              <a:rPr lang="en-US" sz="1400" i="1" dirty="0" smtClean="0">
                <a:solidFill>
                  <a:srgbClr val="FFFFFF"/>
                </a:solidFill>
              </a:rPr>
              <a:t> IT-</a:t>
            </a:r>
            <a:r>
              <a:rPr lang="en-US" sz="1400" i="1" dirty="0" err="1" smtClean="0">
                <a:solidFill>
                  <a:srgbClr val="FFFFFF"/>
                </a:solidFill>
              </a:rPr>
              <a:t>selskap</a:t>
            </a:r>
            <a:endParaRPr lang="en-US" sz="14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309060" y="414396"/>
            <a:ext cx="1656184" cy="1656184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err="1" smtClean="0">
                <a:solidFill>
                  <a:schemeClr val="bg1"/>
                </a:solidFill>
              </a:rPr>
              <a:t>Årets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konsulent-selskap</a:t>
            </a:r>
            <a:endParaRPr lang="en-US" sz="1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690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tjenesteområder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/>
        </p:nvSpPr>
        <p:spPr>
          <a:xfrm>
            <a:off x="349022" y="2284336"/>
            <a:ext cx="2146370" cy="2590801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6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5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5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200" smtClean="0"/>
              <a:t>Strategi</a:t>
            </a:r>
          </a:p>
          <a:p>
            <a:r>
              <a:rPr lang="nb-NO" sz="1200" dirty="0" smtClean="0"/>
              <a:t>Innovasjon og forretningsutvikling</a:t>
            </a:r>
          </a:p>
          <a:p>
            <a:r>
              <a:rPr lang="nb-NO" sz="1200" dirty="0" smtClean="0"/>
              <a:t>Kundebetjening og multikanalstrategi</a:t>
            </a:r>
          </a:p>
          <a:p>
            <a:r>
              <a:rPr lang="nb-NO" sz="1200" dirty="0" smtClean="0"/>
              <a:t>Modernisering</a:t>
            </a:r>
          </a:p>
          <a:p>
            <a:r>
              <a:rPr lang="nb-NO" sz="1200" dirty="0" smtClean="0"/>
              <a:t>Kostnadseffektivisering</a:t>
            </a:r>
            <a:endParaRPr lang="nb-NO" sz="1200" dirty="0"/>
          </a:p>
        </p:txBody>
      </p:sp>
      <p:sp>
        <p:nvSpPr>
          <p:cNvPr id="21" name="Text Placeholder 3"/>
          <p:cNvSpPr>
            <a:spLocks noGrp="1"/>
          </p:cNvSpPr>
          <p:nvPr/>
        </p:nvSpPr>
        <p:spPr>
          <a:xfrm>
            <a:off x="3508375" y="2284338"/>
            <a:ext cx="2628000" cy="2590800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6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5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5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200" smtClean="0"/>
              <a:t>Applikasjonsutvikling</a:t>
            </a:r>
          </a:p>
          <a:p>
            <a:r>
              <a:rPr lang="nb-NO" sz="1200" smtClean="0"/>
              <a:t>Selvbetjening og portal</a:t>
            </a:r>
          </a:p>
          <a:p>
            <a:r>
              <a:rPr lang="nb-NO" sz="1200" smtClean="0"/>
              <a:t>IT-rådgivning</a:t>
            </a:r>
          </a:p>
          <a:p>
            <a:r>
              <a:rPr lang="nb-NO" sz="1200" smtClean="0"/>
              <a:t>Systemintegrasjon</a:t>
            </a:r>
          </a:p>
          <a:p>
            <a:r>
              <a:rPr lang="nb-NO" sz="1200" smtClean="0"/>
              <a:t>Systemmodernisering</a:t>
            </a:r>
          </a:p>
          <a:p>
            <a:r>
              <a:rPr lang="nb-NO" sz="1200" smtClean="0"/>
              <a:t>Applikasjonsforvaltning</a:t>
            </a:r>
          </a:p>
          <a:p>
            <a:r>
              <a:rPr lang="nb-NO" sz="1200" smtClean="0"/>
              <a:t>Nye teknologier</a:t>
            </a:r>
            <a:endParaRPr lang="nb-NO" sz="1200"/>
          </a:p>
        </p:txBody>
      </p:sp>
      <p:sp>
        <p:nvSpPr>
          <p:cNvPr id="22" name="Text Placeholder 5"/>
          <p:cNvSpPr>
            <a:spLocks noGrp="1"/>
          </p:cNvSpPr>
          <p:nvPr/>
        </p:nvSpPr>
        <p:spPr>
          <a:xfrm>
            <a:off x="6680428" y="2284338"/>
            <a:ext cx="2069771" cy="2590800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6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5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5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200" smtClean="0"/>
              <a:t>Strategi for digitale flater</a:t>
            </a:r>
          </a:p>
          <a:p>
            <a:r>
              <a:rPr lang="nb-NO" sz="1200" smtClean="0"/>
              <a:t>Konseptutvikling og grafisk design</a:t>
            </a:r>
          </a:p>
          <a:p>
            <a:r>
              <a:rPr lang="nb-NO" sz="1200" smtClean="0"/>
              <a:t>Internettløsninger</a:t>
            </a:r>
          </a:p>
          <a:p>
            <a:r>
              <a:rPr lang="nb-NO" sz="1200" smtClean="0"/>
              <a:t>Mobile tjenester</a:t>
            </a:r>
          </a:p>
          <a:p>
            <a:r>
              <a:rPr lang="nb-NO" sz="1200" smtClean="0"/>
              <a:t>Sosiale medier</a:t>
            </a:r>
            <a:endParaRPr lang="nb-NO" sz="120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758773" y="1228189"/>
            <a:ext cx="308118" cy="440225"/>
          </a:xfrm>
          <a:prstGeom prst="line">
            <a:avLst/>
          </a:prstGeom>
          <a:ln w="3175" cmpd="sng">
            <a:solidFill>
              <a:srgbClr val="D2C0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5720" y="407189"/>
            <a:ext cx="2707890" cy="2077801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>
                <a:solidFill>
                  <a:schemeClr val="tx1"/>
                </a:solidFill>
                <a:latin typeface="Georgia"/>
                <a:cs typeface="Georgia"/>
              </a:rPr>
              <a:t>MANAGEMENT </a:t>
            </a:r>
            <a:r>
              <a:rPr lang="nb-NO" dirty="0" smtClean="0">
                <a:solidFill>
                  <a:srgbClr val="D2C0B5"/>
                </a:solidFill>
                <a:latin typeface="Georgia"/>
                <a:cs typeface="Georgia"/>
              </a:rPr>
              <a:t>CONSULTING</a:t>
            </a:r>
            <a:endParaRPr lang="nb-NO" dirty="0">
              <a:solidFill>
                <a:srgbClr val="D2C0B5"/>
              </a:solidFill>
              <a:latin typeface="Georgia"/>
              <a:cs typeface="Georgi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220726" y="407189"/>
            <a:ext cx="2707890" cy="2077801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>
                <a:solidFill>
                  <a:schemeClr val="tx1"/>
                </a:solidFill>
                <a:latin typeface="Georgia"/>
                <a:cs typeface="Georgia"/>
              </a:rPr>
              <a:t>TECHNOLOGY </a:t>
            </a:r>
            <a:r>
              <a:rPr lang="nb-NO" dirty="0" smtClean="0">
                <a:solidFill>
                  <a:srgbClr val="D2C0B5"/>
                </a:solidFill>
                <a:latin typeface="Georgia"/>
                <a:cs typeface="Georgia"/>
              </a:rPr>
              <a:t>CONSULTING</a:t>
            </a:r>
            <a:endParaRPr lang="nb-NO" dirty="0">
              <a:solidFill>
                <a:srgbClr val="D2C0B5"/>
              </a:solidFill>
              <a:latin typeface="Georgia"/>
              <a:cs typeface="Georgia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390389" y="407189"/>
            <a:ext cx="2707890" cy="2077801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>
                <a:solidFill>
                  <a:schemeClr val="tx1"/>
                </a:solidFill>
                <a:latin typeface="Georgia"/>
                <a:cs typeface="Georgia"/>
              </a:rPr>
              <a:t>INTERACTIVE </a:t>
            </a:r>
            <a:r>
              <a:rPr lang="nb-NO" dirty="0" smtClean="0">
                <a:solidFill>
                  <a:srgbClr val="D2C0B5"/>
                </a:solidFill>
                <a:latin typeface="Georgia"/>
                <a:cs typeface="Georgia"/>
              </a:rPr>
              <a:t>CONSULTING</a:t>
            </a:r>
            <a:endParaRPr lang="nb-NO" dirty="0">
              <a:solidFill>
                <a:srgbClr val="D2C0B5"/>
              </a:solidFill>
              <a:latin typeface="Georgia"/>
              <a:cs typeface="Georgia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840640" y="1228189"/>
            <a:ext cx="308118" cy="440225"/>
          </a:xfrm>
          <a:prstGeom prst="line">
            <a:avLst/>
          </a:prstGeom>
          <a:ln w="3175" cmpd="sng">
            <a:solidFill>
              <a:srgbClr val="D2C0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2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2239716" cy="261610"/>
          </a:xfrm>
        </p:spPr>
        <p:txBody>
          <a:bodyPr/>
          <a:lstStyle/>
          <a:p>
            <a:r>
              <a:rPr lang="en-US" dirty="0"/>
              <a:t>En </a:t>
            </a:r>
            <a:r>
              <a:rPr lang="en-US" dirty="0" smtClean="0"/>
              <a:t>STERK </a:t>
            </a:r>
            <a:r>
              <a:rPr lang="en-US" dirty="0" err="1" smtClean="0"/>
              <a:t>kultur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7942" y="1076754"/>
            <a:ext cx="1286326" cy="230832"/>
          </a:xfrm>
        </p:spPr>
        <p:txBody>
          <a:bodyPr/>
          <a:lstStyle/>
          <a:p>
            <a:r>
              <a:rPr lang="en-US" dirty="0" err="1" smtClean="0"/>
              <a:t>Faglig</a:t>
            </a:r>
            <a:r>
              <a:rPr lang="en-US" dirty="0" smtClean="0"/>
              <a:t> </a:t>
            </a:r>
            <a:r>
              <a:rPr lang="en-US" dirty="0" err="1" smtClean="0"/>
              <a:t>styrke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260693" y="1076754"/>
            <a:ext cx="1392557" cy="230832"/>
          </a:xfrm>
        </p:spPr>
        <p:txBody>
          <a:bodyPr/>
          <a:lstStyle/>
          <a:p>
            <a:r>
              <a:rPr lang="en-US" dirty="0" err="1" smtClean="0"/>
              <a:t>Sunne</a:t>
            </a:r>
            <a:r>
              <a:rPr lang="en-US" dirty="0" smtClean="0"/>
              <a:t> </a:t>
            </a:r>
            <a:r>
              <a:rPr lang="en-US" dirty="0" err="1" smtClean="0"/>
              <a:t>verdier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150276" y="1076754"/>
            <a:ext cx="1799538" cy="230832"/>
          </a:xfrm>
        </p:spPr>
        <p:txBody>
          <a:bodyPr/>
          <a:lstStyle/>
          <a:p>
            <a:r>
              <a:rPr lang="en-US" dirty="0" err="1" smtClean="0"/>
              <a:t>Rammene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plass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 beste menneskene</a:t>
            </a:r>
          </a:p>
          <a:p>
            <a:r>
              <a:rPr lang="nb-NO" dirty="0"/>
              <a:t>Fokus på kompetansebygging</a:t>
            </a:r>
          </a:p>
          <a:p>
            <a:r>
              <a:rPr lang="nb-NO" dirty="0"/>
              <a:t>Faglig stolthet</a:t>
            </a:r>
          </a:p>
          <a:p>
            <a:r>
              <a:rPr lang="nb-NO" dirty="0"/>
              <a:t>Tverrfaglighet</a:t>
            </a:r>
          </a:p>
          <a:p>
            <a:r>
              <a:rPr lang="nb-NO" dirty="0"/>
              <a:t>Rollemodeller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b-NO" dirty="0"/>
              <a:t>Kundefokus</a:t>
            </a:r>
          </a:p>
          <a:p>
            <a:r>
              <a:rPr lang="nb-NO" dirty="0"/>
              <a:t>Enkelhet</a:t>
            </a:r>
          </a:p>
          <a:p>
            <a:r>
              <a:rPr lang="nb-NO" dirty="0"/>
              <a:t>Pragmatisme</a:t>
            </a:r>
          </a:p>
          <a:p>
            <a:r>
              <a:rPr lang="nb-NO" dirty="0"/>
              <a:t>Tillit </a:t>
            </a:r>
          </a:p>
          <a:p>
            <a:r>
              <a:rPr lang="nb-NO" dirty="0"/>
              <a:t>Åpenhet</a:t>
            </a:r>
          </a:p>
          <a:p>
            <a:r>
              <a:rPr lang="nb-NO" dirty="0"/>
              <a:t>Fleksibilitet for den enkelte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b-NO" dirty="0"/>
              <a:t>Sterk merkevare</a:t>
            </a:r>
          </a:p>
          <a:p>
            <a:r>
              <a:rPr lang="nb-NO" dirty="0"/>
              <a:t>Liten og stor</a:t>
            </a:r>
          </a:p>
          <a:p>
            <a:r>
              <a:rPr lang="nb-NO" dirty="0" smtClean="0"/>
              <a:t>Sterkt </a:t>
            </a:r>
            <a:r>
              <a:rPr lang="nb-NO" dirty="0"/>
              <a:t>sosialt miljø</a:t>
            </a:r>
          </a:p>
          <a:p>
            <a:r>
              <a:rPr lang="nb-NO" dirty="0"/>
              <a:t>Trygg </a:t>
            </a:r>
            <a:r>
              <a:rPr lang="nb-NO" dirty="0" smtClean="0"/>
              <a:t>arbeidsplass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39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2334117" cy="261610"/>
          </a:xfrm>
        </p:spPr>
        <p:txBody>
          <a:bodyPr/>
          <a:lstStyle/>
          <a:p>
            <a:r>
              <a:rPr lang="en-US" dirty="0" err="1" smtClean="0"/>
              <a:t>Konsulentyrket</a:t>
            </a:r>
            <a:endParaRPr lang="en-US" dirty="0"/>
          </a:p>
        </p:txBody>
      </p:sp>
      <p:pic>
        <p:nvPicPr>
          <p:cNvPr id="6" name="Picture Placeholder 5" descr="22.pn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" b="115"/>
          <a:stretch>
            <a:fillRect/>
          </a:stretch>
        </p:blipFill>
        <p:spPr>
          <a:xfrm>
            <a:off x="3075807" y="1269986"/>
            <a:ext cx="2988000" cy="2988000"/>
          </a:xfrm>
        </p:spPr>
      </p:pic>
    </p:spTree>
    <p:extLst>
      <p:ext uri="{BB962C8B-B14F-4D97-AF65-F5344CB8AC3E}">
        <p14:creationId xmlns:p14="http://schemas.microsoft.com/office/powerpoint/2010/main" val="405761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C9C0B5"/>
      </a:accent3>
      <a:accent4>
        <a:srgbClr val="FD5158"/>
      </a:accent4>
      <a:accent5>
        <a:srgbClr val="FFF9AE"/>
      </a:accent5>
      <a:accent6>
        <a:srgbClr val="36BDB2"/>
      </a:accent6>
      <a:hlink>
        <a:srgbClr val="FD5158"/>
      </a:hlink>
      <a:folHlink>
        <a:srgbClr val="FD515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>
        <a:sp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spcAft>
            <a:spcPts val="400"/>
          </a:spcAft>
          <a:defRPr sz="1400" dirty="0" err="1" smtClean="0">
            <a:solidFill>
              <a:schemeClr val="accent3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14756</TotalTime>
  <Words>987</Words>
  <Application>Microsoft Macintosh PowerPoint</Application>
  <PresentationFormat>On-screen Show (16:9)</PresentationFormat>
  <Paragraphs>203</Paragraphs>
  <Slides>24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BEKK Rekruttering 16-9</vt:lpstr>
      <vt:lpstr>PowerPoint Presentation</vt:lpstr>
      <vt:lpstr>En karriere som konsulent  I bekk consulting</vt:lpstr>
      <vt:lpstr>BEKK I DAG</vt:lpstr>
      <vt:lpstr>agenda</vt:lpstr>
      <vt:lpstr>Kort om BEKK</vt:lpstr>
      <vt:lpstr>Bekk er et norsk konsulentselskap</vt:lpstr>
      <vt:lpstr>3 tjenesteområder</vt:lpstr>
      <vt:lpstr>En STERK kultur</vt:lpstr>
      <vt:lpstr>Konsulentyrket</vt:lpstr>
      <vt:lpstr>God balanse i vår kundeportefølje</vt:lpstr>
      <vt:lpstr>Noe av det vi gjør</vt:lpstr>
      <vt:lpstr>Noe av det vi gjør</vt:lpstr>
      <vt:lpstr>PowerPoint Presentation</vt:lpstr>
      <vt:lpstr>Ny I BEKK</vt:lpstr>
      <vt:lpstr>Overgangen fra studier til jobb</vt:lpstr>
      <vt:lpstr>Bekk var det riktige valget for meg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Faglig presentasjon</vt:lpstr>
    </vt:vector>
  </TitlesOfParts>
  <Company>Bekk Consulting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Andreas Heim</cp:lastModifiedBy>
  <cp:revision>682</cp:revision>
  <dcterms:created xsi:type="dcterms:W3CDTF">2011-08-04T16:58:46Z</dcterms:created>
  <dcterms:modified xsi:type="dcterms:W3CDTF">2012-10-23T15:17:37Z</dcterms:modified>
</cp:coreProperties>
</file>